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5" r:id="rId2"/>
  </p:sldMasterIdLst>
  <p:notesMasterIdLst>
    <p:notesMasterId r:id="rId27"/>
  </p:notesMasterIdLst>
  <p:handoutMasterIdLst>
    <p:handoutMasterId r:id="rId28"/>
  </p:handoutMasterIdLst>
  <p:sldIdLst>
    <p:sldId id="257" r:id="rId3"/>
    <p:sldId id="291" r:id="rId4"/>
    <p:sldId id="292" r:id="rId5"/>
    <p:sldId id="293" r:id="rId6"/>
    <p:sldId id="296" r:id="rId7"/>
    <p:sldId id="357" r:id="rId8"/>
    <p:sldId id="381" r:id="rId9"/>
    <p:sldId id="294" r:id="rId10"/>
    <p:sldId id="329" r:id="rId11"/>
    <p:sldId id="382" r:id="rId12"/>
    <p:sldId id="328" r:id="rId13"/>
    <p:sldId id="383" r:id="rId14"/>
    <p:sldId id="385" r:id="rId15"/>
    <p:sldId id="378" r:id="rId16"/>
    <p:sldId id="379" r:id="rId17"/>
    <p:sldId id="375" r:id="rId18"/>
    <p:sldId id="384" r:id="rId19"/>
    <p:sldId id="380" r:id="rId20"/>
    <p:sldId id="348" r:id="rId21"/>
    <p:sldId id="301" r:id="rId22"/>
    <p:sldId id="302" r:id="rId23"/>
    <p:sldId id="303" r:id="rId24"/>
    <p:sldId id="312" r:id="rId25"/>
    <p:sldId id="272" r:id="rId26"/>
  </p:sldIdLst>
  <p:sldSz cx="9144000" cy="6858000" type="screen4x3"/>
  <p:notesSz cx="7010400" cy="92964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Windows 7 pro X64" initials="W7pX" lastIdx="11" clrIdx="0"/>
  <p:cmAuthor id="3" name="Del castillo, Saul" initials="DcS" lastIdx="14" clrIdx="1">
    <p:extLst/>
  </p:cmAuthor>
  <p:cmAuthor id="4" name="Soto, Dawn" initials="SD" lastIdx="1" clrIdx="2">
    <p:extLst/>
  </p:cmAuthor>
  <p:cmAuthor id="5" name="Saul Del Castillo" initials="SDC" lastIdx="2" clrIdx="3">
    <p:extLst/>
  </p:cmAuthor>
  <p:cmAuthor id="6" name="Jilek, Pat" initials="JP"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9CD224"/>
    <a:srgbClr val="92D050"/>
    <a:srgbClr val="FDB827"/>
    <a:srgbClr val="F79646"/>
    <a:srgbClr val="4BACC6"/>
    <a:srgbClr val="FFAE0D"/>
    <a:srgbClr val="008000"/>
    <a:srgbClr val="C2EF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58809" autoAdjust="0"/>
  </p:normalViewPr>
  <p:slideViewPr>
    <p:cSldViewPr snapToGrid="0" snapToObjects="1">
      <p:cViewPr varScale="1">
        <p:scale>
          <a:sx n="53" d="100"/>
          <a:sy n="53" d="100"/>
        </p:scale>
        <p:origin x="2622" y="78"/>
      </p:cViewPr>
      <p:guideLst>
        <p:guide orient="horz" pos="2208"/>
        <p:guide pos="2880"/>
      </p:guideLst>
    </p:cSldViewPr>
  </p:slideViewPr>
  <p:notesTextViewPr>
    <p:cViewPr>
      <p:scale>
        <a:sx n="3" d="2"/>
        <a:sy n="3" d="2"/>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t>7/19/2017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t>7/19/2017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ltLang="en-US" sz="1200" b="1" baseline="0" dirty="0"/>
              <a:t>Tell:</a:t>
            </a:r>
            <a:r>
              <a:rPr lang="en-US" altLang="en-US" sz="1200" b="0" baseline="0" dirty="0"/>
              <a:t> Hello and welcome to the Inventory Management training.</a:t>
            </a:r>
            <a:endParaRPr lang="en-US" altLang="en-US" sz="1100" b="1" baseline="0"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a:t>
            </a:fld>
            <a:endParaRPr lang="en-US"/>
          </a:p>
        </p:txBody>
      </p:sp>
    </p:spTree>
    <p:extLst>
      <p:ext uri="{BB962C8B-B14F-4D97-AF65-F5344CB8AC3E}">
        <p14:creationId xmlns:p14="http://schemas.microsoft.com/office/powerpoint/2010/main" val="331841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b="1" dirty="0"/>
              <a:t>Tell:</a:t>
            </a:r>
            <a:r>
              <a:rPr lang="en-US" altLang="en-US" sz="1200" b="0" baseline="0" dirty="0"/>
              <a:t> Let’s </a:t>
            </a:r>
            <a:r>
              <a:rPr lang="en-US" altLang="en-US" sz="1200" b="0" baseline="0" dirty="0" smtClean="0"/>
              <a:t>test our knowledge. Cloverleaf Elementary uses .75 cases of </a:t>
            </a:r>
            <a:r>
              <a:rPr lang="en-US" altLang="en-US" sz="1200" b="0" baseline="0" dirty="0" err="1" smtClean="0"/>
              <a:t>sprokettes</a:t>
            </a:r>
            <a:r>
              <a:rPr lang="en-US" altLang="en-US" sz="1200" b="0" baseline="0" dirty="0" smtClean="0"/>
              <a:t>. What is their Par level? First we need to determine how many operating days between delivery, which is 5. </a:t>
            </a:r>
            <a:r>
              <a:rPr lang="en-US" altLang="en-US" sz="1200" b="1" baseline="0" dirty="0" smtClean="0"/>
              <a:t>(click to animate) </a:t>
            </a:r>
            <a:r>
              <a:rPr lang="en-US" altLang="en-US" sz="1200" b="0" baseline="0" dirty="0" smtClean="0"/>
              <a:t>Don’t forget to add one day usage for cushion. The new Par Level is now?????  4.5. </a:t>
            </a:r>
            <a:r>
              <a:rPr lang="en-US" altLang="en-US" sz="1200" b="1" baseline="0" dirty="0" smtClean="0"/>
              <a:t>(click to animate)</a:t>
            </a:r>
            <a:r>
              <a:rPr lang="en-US" altLang="en-US" sz="1200" b="0" baseline="0" dirty="0" smtClean="0"/>
              <a:t> </a:t>
            </a:r>
            <a:endParaRPr lang="en-US" altLang="en-US" sz="1200" b="0"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10</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58997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600"/>
              </a:spcBef>
              <a:spcAft>
                <a:spcPts val="1200"/>
              </a:spcAft>
              <a:buNone/>
            </a:pPr>
            <a:r>
              <a:rPr lang="en-US" altLang="en-US" sz="1400" b="1" dirty="0"/>
              <a:t>Tell:</a:t>
            </a:r>
            <a:r>
              <a:rPr lang="en-US" altLang="en-US" sz="1400" b="0" baseline="0" dirty="0"/>
              <a:t> </a:t>
            </a:r>
            <a:r>
              <a:rPr lang="en-US" sz="1400" dirty="0">
                <a:solidFill>
                  <a:srgbClr val="000000"/>
                </a:solidFill>
              </a:rPr>
              <a:t>Using the par level for ordering will help to maintain a low level of non-moving inventory while providing a cushion for unexpected events. </a:t>
            </a:r>
            <a:r>
              <a:rPr lang="en-US" sz="1400" dirty="0" smtClean="0">
                <a:solidFill>
                  <a:srgbClr val="000000"/>
                </a:solidFill>
              </a:rPr>
              <a:t>On every Thursday</a:t>
            </a:r>
            <a:r>
              <a:rPr lang="en-US" sz="1400" baseline="0" dirty="0" smtClean="0">
                <a:solidFill>
                  <a:srgbClr val="000000"/>
                </a:solidFill>
              </a:rPr>
              <a:t>,</a:t>
            </a:r>
            <a:r>
              <a:rPr lang="en-US" sz="1400" dirty="0" smtClean="0">
                <a:solidFill>
                  <a:srgbClr val="000000"/>
                </a:solidFill>
              </a:rPr>
              <a:t> all schools should</a:t>
            </a:r>
            <a:r>
              <a:rPr lang="en-US" sz="1400" baseline="0" dirty="0" smtClean="0">
                <a:solidFill>
                  <a:srgbClr val="000000"/>
                </a:solidFill>
              </a:rPr>
              <a:t> complete editing and save the shopping list for Grocery and Staples.  Calculate the amount of items on hand on delivery date. Use </a:t>
            </a:r>
            <a:r>
              <a:rPr lang="en-US" sz="1400" baseline="0" dirty="0">
                <a:solidFill>
                  <a:srgbClr val="000000"/>
                </a:solidFill>
              </a:rPr>
              <a:t>the par level </a:t>
            </a:r>
            <a:r>
              <a:rPr lang="en-US" sz="1400" baseline="0" dirty="0" smtClean="0">
                <a:solidFill>
                  <a:srgbClr val="000000"/>
                </a:solidFill>
              </a:rPr>
              <a:t>and minus the amount on hand to determine orders. . For </a:t>
            </a:r>
            <a:r>
              <a:rPr lang="en-US" sz="1400" baseline="0" dirty="0">
                <a:solidFill>
                  <a:srgbClr val="000000"/>
                </a:solidFill>
              </a:rPr>
              <a:t>this example, let’s use our par level of 9 carry-out tray cases from the previous slide, then subtract the remaining amount to place order. </a:t>
            </a:r>
          </a:p>
          <a:p>
            <a:pPr marL="0" indent="0">
              <a:spcBef>
                <a:spcPts val="600"/>
              </a:spcBef>
              <a:spcAft>
                <a:spcPts val="1200"/>
              </a:spcAft>
              <a:buNone/>
            </a:pPr>
            <a:endParaRPr lang="en-US" sz="1400" baseline="0" dirty="0">
              <a:solidFill>
                <a:srgbClr val="000000"/>
              </a:solidFill>
            </a:endParaRPr>
          </a:p>
          <a:p>
            <a:pPr marL="0" marR="0" indent="0" algn="l" defTabSz="914400" rtl="0" eaLnBrk="1" fontAlgn="auto" latinLnBrk="0" hangingPunct="1">
              <a:lnSpc>
                <a:spcPct val="100000"/>
              </a:lnSpc>
              <a:spcBef>
                <a:spcPts val="600"/>
              </a:spcBef>
              <a:spcAft>
                <a:spcPts val="1200"/>
              </a:spcAft>
              <a:buClrTx/>
              <a:buSzTx/>
              <a:buFontTx/>
              <a:buNone/>
              <a:tabLst/>
              <a:defRPr/>
            </a:pPr>
            <a:r>
              <a:rPr lang="en-US" altLang="en-US" sz="1400" b="1" dirty="0">
                <a:solidFill>
                  <a:srgbClr val="000000"/>
                </a:solidFill>
              </a:rPr>
              <a:t>Next</a:t>
            </a:r>
            <a:r>
              <a:rPr lang="en-US" altLang="en-US" sz="1400" b="1" baseline="0" dirty="0">
                <a:solidFill>
                  <a:srgbClr val="000000"/>
                </a:solidFill>
              </a:rPr>
              <a:t> Slide</a:t>
            </a:r>
            <a:endParaRPr lang="en-US" altLang="en-US" sz="1400" b="1" dirty="0"/>
          </a:p>
          <a:p>
            <a:pPr marL="0" indent="0">
              <a:spcBef>
                <a:spcPts val="600"/>
              </a:spcBef>
              <a:spcAft>
                <a:spcPts val="1200"/>
              </a:spcAft>
              <a:buNone/>
            </a:pPr>
            <a:endParaRPr lang="en-US" sz="12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11</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97945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TELL</a:t>
            </a:r>
            <a:r>
              <a:rPr lang="en-US" sz="1200" b="1" dirty="0"/>
              <a:t>: </a:t>
            </a:r>
            <a:r>
              <a:rPr lang="en-US" sz="1200" b="0" dirty="0" smtClean="0"/>
              <a:t>Keep in mind, during the school year, there will be Holidays and</a:t>
            </a:r>
            <a:r>
              <a:rPr lang="en-US" sz="1200" b="0" baseline="0" dirty="0" smtClean="0"/>
              <a:t> Unassigned days. It is not necessary to order food and supplies for those non-working day.  Here area some example of the Holidays we observe: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Veterans Day, Thanksgiving, Presidents’ Day, Memorial Day,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Remember not to include these single holidays or any unassigned days to your forecasting. </a:t>
            </a:r>
            <a:endParaRPr lang="en-US" sz="1200" b="0" dirty="0"/>
          </a:p>
        </p:txBody>
      </p:sp>
      <p:sp>
        <p:nvSpPr>
          <p:cNvPr id="4" name="Slide Number Placeholder 3"/>
          <p:cNvSpPr>
            <a:spLocks noGrp="1"/>
          </p:cNvSpPr>
          <p:nvPr>
            <p:ph type="sldNum" sz="quarter" idx="10"/>
          </p:nvPr>
        </p:nvSpPr>
        <p:spPr/>
        <p:txBody>
          <a:bodyPr/>
          <a:lstStyle/>
          <a:p>
            <a:fld id="{D516E0BC-51EE-4218-A209-CC610A508EDD}" type="slidenum">
              <a:rPr lang="en-US" smtClean="0"/>
              <a:t>12</a:t>
            </a:fld>
            <a:endParaRPr lang="en-US"/>
          </a:p>
        </p:txBody>
      </p:sp>
    </p:spTree>
    <p:extLst>
      <p:ext uri="{BB962C8B-B14F-4D97-AF65-F5344CB8AC3E}">
        <p14:creationId xmlns:p14="http://schemas.microsoft.com/office/powerpoint/2010/main" val="235375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Hand out </a:t>
            </a:r>
            <a:r>
              <a:rPr lang="en-US" sz="1200" b="0" baseline="0" dirty="0" smtClean="0"/>
              <a:t>Activity 1 and 2 to </a:t>
            </a:r>
            <a:r>
              <a:rPr lang="en-US" sz="1200" b="0" baseline="0" dirty="0"/>
              <a:t>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TELL: </a:t>
            </a:r>
            <a:r>
              <a:rPr lang="en-US" sz="1200" b="0" dirty="0"/>
              <a:t>Let’s </a:t>
            </a:r>
            <a:r>
              <a:rPr lang="en-US" sz="1200" b="0" dirty="0" smtClean="0"/>
              <a:t>start with</a:t>
            </a:r>
            <a:r>
              <a:rPr lang="en-US" sz="1200" b="0" baseline="0" dirty="0" smtClean="0"/>
              <a:t> Activity #1. </a:t>
            </a:r>
            <a:r>
              <a:rPr lang="en-US" sz="1200" b="0" baseline="0" dirty="0"/>
              <a:t>Penguin Elementary uses 1.5 case of </a:t>
            </a:r>
            <a:r>
              <a:rPr lang="en-US" sz="1200" b="0" baseline="0" dirty="0" err="1"/>
              <a:t>sporkettes</a:t>
            </a:r>
            <a:r>
              <a:rPr lang="en-US" sz="1200" b="0" baseline="0" dirty="0"/>
              <a:t> daily. </a:t>
            </a:r>
            <a:endParaRPr lang="en-US" sz="1200" b="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This school receives a 1 day delivery for Grocery and Staples, which is </a:t>
            </a:r>
            <a:r>
              <a:rPr lang="en-US" sz="1200" b="0" baseline="0" dirty="0"/>
              <a:t>every </a:t>
            </a:r>
            <a:r>
              <a:rPr lang="en-US" sz="1200" b="0" baseline="0" dirty="0" smtClean="0"/>
              <a:t>Tuesday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Shopping list must be edit and complete every Thursday.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t>Answer the following question for Activity #1 to complete the calendar for October and November.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t>(Allow 10 minutes to complete Activity #1)</a:t>
            </a:r>
            <a:endParaRPr lang="en-US" sz="1200" b="1" baseline="0" dirty="0"/>
          </a:p>
          <a:p>
            <a:r>
              <a:rPr lang="en-US" sz="1200" b="1" baseline="0" dirty="0"/>
              <a:t>Next </a:t>
            </a:r>
            <a:r>
              <a:rPr lang="en-US" sz="1200" b="1" baseline="0" dirty="0" smtClean="0"/>
              <a:t>Slide</a:t>
            </a:r>
          </a:p>
          <a:p>
            <a:endParaRPr lang="en-US" sz="1400" b="0" dirty="0"/>
          </a:p>
        </p:txBody>
      </p:sp>
      <p:sp>
        <p:nvSpPr>
          <p:cNvPr id="4" name="Slide Number Placeholder 3"/>
          <p:cNvSpPr>
            <a:spLocks noGrp="1"/>
          </p:cNvSpPr>
          <p:nvPr>
            <p:ph type="sldNum" sz="quarter" idx="10"/>
          </p:nvPr>
        </p:nvSpPr>
        <p:spPr/>
        <p:txBody>
          <a:bodyPr/>
          <a:lstStyle/>
          <a:p>
            <a:fld id="{D516E0BC-51EE-4218-A209-CC610A508EDD}" type="slidenum">
              <a:rPr lang="en-US" smtClean="0"/>
              <a:t>13</a:t>
            </a:fld>
            <a:endParaRPr lang="en-US"/>
          </a:p>
        </p:txBody>
      </p:sp>
    </p:spTree>
    <p:extLst>
      <p:ext uri="{BB962C8B-B14F-4D97-AF65-F5344CB8AC3E}">
        <p14:creationId xmlns:p14="http://schemas.microsoft.com/office/powerpoint/2010/main" val="187273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TELL:</a:t>
            </a:r>
            <a:r>
              <a:rPr lang="en-US" sz="1200" b="0" baseline="0" dirty="0" smtClean="0"/>
              <a:t> Let’s go over for the month of October</a:t>
            </a:r>
            <a:r>
              <a:rPr lang="en-US" sz="1200"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Explanation</a:t>
            </a:r>
            <a:r>
              <a:rPr lang="en-US" sz="1200" b="1" baseline="0" dirty="0"/>
              <a:t>: </a:t>
            </a:r>
            <a:r>
              <a:rPr lang="en-US" sz="1200" b="0" baseline="0" dirty="0"/>
              <a:t>There are 5 operating days in between delivery. Wed, Thurs, Fri, Mon, and Tues. = 5</a:t>
            </a:r>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5 X </a:t>
            </a:r>
            <a:r>
              <a:rPr lang="en-US" sz="1200" b="0" baseline="0" dirty="0" smtClean="0"/>
              <a:t>(Daily Usage) 1.5 </a:t>
            </a:r>
            <a:r>
              <a:rPr lang="en-US" sz="1200" b="0" baseline="0" dirty="0"/>
              <a:t>= 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Add Cushion of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Equals 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Knowing that the Par level is 9 cases, we need to maintain that amount every week on delivery day. Remember, this cafeteria uses 1.5 cases per day, which includes BIC, Lunch and Supper. By subtracting 1.5 per day usage until the next delivery, we should be able to place an order based on the </a:t>
            </a:r>
            <a:r>
              <a:rPr lang="en-US" sz="1200" b="0" baseline="0" dirty="0" smtClean="0"/>
              <a:t>information. Continue calculating the remainder of October. </a:t>
            </a:r>
            <a:r>
              <a:rPr lang="en-US" sz="1200" b="1" baseline="0" dirty="0" smtClean="0"/>
              <a:t>(Give participants 5 minutes to compete)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ASK</a:t>
            </a:r>
            <a:r>
              <a:rPr lang="en-US" sz="1200" b="1" baseline="0" dirty="0"/>
              <a:t>:  </a:t>
            </a:r>
            <a:r>
              <a:rPr lang="en-US" sz="1200" b="0" baseline="0" dirty="0"/>
              <a:t>How many cases of </a:t>
            </a:r>
            <a:r>
              <a:rPr lang="en-US" sz="1200" b="0" baseline="0" dirty="0" err="1"/>
              <a:t>sporkettes</a:t>
            </a:r>
            <a:r>
              <a:rPr lang="en-US" sz="1200" b="0" baseline="0" dirty="0"/>
              <a:t> </a:t>
            </a:r>
            <a:r>
              <a:rPr lang="en-US" sz="1200" b="0" baseline="0" dirty="0" smtClean="0"/>
              <a:t>are </a:t>
            </a:r>
            <a:r>
              <a:rPr lang="en-US" sz="1200" b="0" baseline="0" dirty="0"/>
              <a:t>needed for Oct. </a:t>
            </a:r>
            <a:r>
              <a:rPr lang="en-US" sz="1200" b="0" baseline="0" dirty="0" smtClean="0"/>
              <a:t>17, 24, and 31</a:t>
            </a:r>
            <a:r>
              <a:rPr lang="en-US" sz="1200" b="0" baseline="30000" dirty="0" smtClean="0"/>
              <a:t>st</a:t>
            </a:r>
            <a:r>
              <a:rPr lang="en-US" sz="1200" b="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(click for Answer, group discussion if necessary)</a:t>
            </a:r>
          </a:p>
          <a:p>
            <a:endParaRPr lang="en-US" sz="1200" b="0" baseline="0" dirty="0"/>
          </a:p>
          <a:p>
            <a:r>
              <a:rPr lang="en-US" sz="1200" b="1" baseline="0" dirty="0"/>
              <a:t>Next Slide</a:t>
            </a:r>
            <a:endParaRPr lang="en-US" sz="1200" b="0" dirty="0"/>
          </a:p>
        </p:txBody>
      </p:sp>
      <p:sp>
        <p:nvSpPr>
          <p:cNvPr id="4" name="Slide Number Placeholder 3"/>
          <p:cNvSpPr>
            <a:spLocks noGrp="1"/>
          </p:cNvSpPr>
          <p:nvPr>
            <p:ph type="sldNum" sz="quarter" idx="10"/>
          </p:nvPr>
        </p:nvSpPr>
        <p:spPr/>
        <p:txBody>
          <a:bodyPr/>
          <a:lstStyle/>
          <a:p>
            <a:fld id="{D516E0BC-51EE-4218-A209-CC610A508EDD}" type="slidenum">
              <a:rPr lang="en-US" smtClean="0"/>
              <a:t>14</a:t>
            </a:fld>
            <a:endParaRPr lang="en-US"/>
          </a:p>
        </p:txBody>
      </p:sp>
    </p:spTree>
    <p:extLst>
      <p:ext uri="{BB962C8B-B14F-4D97-AF65-F5344CB8AC3E}">
        <p14:creationId xmlns:p14="http://schemas.microsoft.com/office/powerpoint/2010/main" val="106693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t>TELL:  </a:t>
            </a:r>
            <a:r>
              <a:rPr lang="en-US" sz="1200" b="0" baseline="0" dirty="0"/>
              <a:t>Now, let’s </a:t>
            </a:r>
            <a:r>
              <a:rPr lang="en-US" sz="1200" b="0" baseline="0" dirty="0" smtClean="0"/>
              <a:t>look at November’s order. We already know on Nov. 1</a:t>
            </a:r>
            <a:r>
              <a:rPr lang="en-US" sz="1200" b="0" baseline="30000" dirty="0" smtClean="0"/>
              <a:t>st</a:t>
            </a:r>
            <a:r>
              <a:rPr lang="en-US" sz="1200" b="0" baseline="0" dirty="0" smtClean="0"/>
              <a:t>, there will be 7.5 cases on hand. By doing the math, we can forecast how many cases of </a:t>
            </a:r>
            <a:r>
              <a:rPr lang="en-US" sz="1200" b="0" baseline="0" dirty="0" err="1" smtClean="0"/>
              <a:t>sporkettes</a:t>
            </a:r>
            <a:r>
              <a:rPr lang="en-US" sz="1200" b="0" baseline="0" dirty="0" smtClean="0"/>
              <a:t> is needed for the next few weeks. Remember, on Holidays and unassigned days, the school will be closed and no supplies should be ordered. </a:t>
            </a:r>
          </a:p>
          <a:p>
            <a:r>
              <a:rPr lang="en-US" sz="1200" b="1" baseline="0" dirty="0" smtClean="0"/>
              <a:t>ASK: </a:t>
            </a:r>
            <a:r>
              <a:rPr lang="en-US" sz="1200" b="0" baseline="0" dirty="0" smtClean="0"/>
              <a:t>How many cases of </a:t>
            </a:r>
            <a:r>
              <a:rPr lang="en-US" sz="1200" b="0" baseline="0" dirty="0" err="1" smtClean="0"/>
              <a:t>sporkettes</a:t>
            </a:r>
            <a:r>
              <a:rPr lang="en-US" sz="1200" b="0" baseline="0" dirty="0" smtClean="0"/>
              <a:t> needed on Tuesdays for the month?</a:t>
            </a:r>
            <a:r>
              <a:rPr lang="en-US" sz="1200" b="1" baseline="0" dirty="0" smtClean="0"/>
              <a:t> </a:t>
            </a:r>
            <a:r>
              <a:rPr lang="en-US" sz="1200" b="0" baseline="0" dirty="0" smtClean="0"/>
              <a:t>(</a:t>
            </a:r>
            <a:r>
              <a:rPr lang="en-US" sz="1200" b="1" baseline="0" dirty="0" smtClean="0"/>
              <a:t>Click </a:t>
            </a:r>
            <a:r>
              <a:rPr lang="en-US" sz="1200" b="1" baseline="0" dirty="0"/>
              <a:t>for </a:t>
            </a:r>
            <a:r>
              <a:rPr lang="en-US" sz="1200" b="1" baseline="0" dirty="0" smtClean="0"/>
              <a:t>answer)</a:t>
            </a:r>
            <a:endParaRPr lang="en-US" sz="1200" b="1" baseline="0" dirty="0"/>
          </a:p>
          <a:p>
            <a:r>
              <a:rPr lang="en-US" sz="1200" b="1" baseline="0" dirty="0"/>
              <a:t>Next Slide</a:t>
            </a:r>
            <a:endParaRPr lang="en-US" sz="1200"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15</a:t>
            </a:fld>
            <a:endParaRPr lang="en-US"/>
          </a:p>
        </p:txBody>
      </p:sp>
    </p:spTree>
    <p:extLst>
      <p:ext uri="{BB962C8B-B14F-4D97-AF65-F5344CB8AC3E}">
        <p14:creationId xmlns:p14="http://schemas.microsoft.com/office/powerpoint/2010/main" val="249863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TELL</a:t>
            </a:r>
            <a:r>
              <a:rPr lang="en-US" sz="1200" b="1" dirty="0"/>
              <a:t>: </a:t>
            </a:r>
            <a:r>
              <a:rPr lang="en-US" sz="1200" b="1" baseline="0" dirty="0"/>
              <a:t> </a:t>
            </a:r>
            <a:r>
              <a:rPr lang="en-US" sz="1200" b="0" baseline="0" dirty="0"/>
              <a:t>Next we have Sunny Day MS that uses </a:t>
            </a:r>
            <a:r>
              <a:rPr lang="en-US" sz="1200" b="0" baseline="0" dirty="0" smtClean="0"/>
              <a:t>2.25 </a:t>
            </a:r>
            <a:r>
              <a:rPr lang="en-US" sz="1200" b="0" baseline="0" dirty="0"/>
              <a:t>cases of carry-out trays. </a:t>
            </a:r>
            <a:endParaRPr lang="en-US" sz="1200" b="0" baseline="0" dirty="0" smtClean="0"/>
          </a:p>
          <a:p>
            <a:pPr marL="285750" indent="-285750">
              <a:buFont typeface="Arial" panose="020B0604020202020204" pitchFamily="34" charset="0"/>
              <a:buChar char="•"/>
            </a:pPr>
            <a:r>
              <a:rPr lang="en-US" sz="1200" b="0" baseline="0" dirty="0" smtClean="0"/>
              <a:t>This </a:t>
            </a:r>
            <a:r>
              <a:rPr lang="en-US" sz="1200" b="0" baseline="0" dirty="0"/>
              <a:t>school receives </a:t>
            </a:r>
            <a:r>
              <a:rPr lang="en-US" sz="1200" b="0" baseline="0" dirty="0" smtClean="0"/>
              <a:t>their delivery  2 days a week, which is every Mondays </a:t>
            </a:r>
            <a:r>
              <a:rPr lang="en-US" sz="1200" b="0" baseline="0" dirty="0"/>
              <a:t>and </a:t>
            </a:r>
            <a:r>
              <a:rPr lang="en-US" sz="1200" b="0" baseline="0" dirty="0" smtClean="0"/>
              <a:t>Wednesdays. </a:t>
            </a:r>
          </a:p>
          <a:p>
            <a:pPr marL="285750" indent="-285750">
              <a:buFont typeface="Arial" panose="020B0604020202020204" pitchFamily="34" charset="0"/>
              <a:buChar char="•"/>
            </a:pPr>
            <a:r>
              <a:rPr lang="en-US" sz="1200" b="0" baseline="0" dirty="0" smtClean="0"/>
              <a:t>Shopping list must be edit and complete every Thursday.</a:t>
            </a:r>
          </a:p>
          <a:p>
            <a:pPr marL="0" indent="0">
              <a:buFontTx/>
              <a:buNone/>
            </a:pPr>
            <a:r>
              <a:rPr lang="en-US" sz="1200" b="0" baseline="0" dirty="0" smtClean="0"/>
              <a:t>Answer the following questions for  Activity #2 to complete the calendar for October and November.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baseline="0" dirty="0" smtClean="0"/>
              <a:t>(Allow 10 minutes to complete Activity #2)</a:t>
            </a:r>
          </a:p>
          <a:p>
            <a:r>
              <a:rPr lang="en-US" sz="1200" b="1" baseline="0" dirty="0" smtClean="0"/>
              <a:t>Next Slide</a:t>
            </a:r>
            <a:endParaRPr lang="en-US" sz="1200" b="0" dirty="0" smtClean="0"/>
          </a:p>
          <a:p>
            <a:endParaRPr lang="en-US" sz="1200" b="0" baseline="0" dirty="0"/>
          </a:p>
        </p:txBody>
      </p:sp>
      <p:sp>
        <p:nvSpPr>
          <p:cNvPr id="4" name="Slide Number Placeholder 3"/>
          <p:cNvSpPr>
            <a:spLocks noGrp="1"/>
          </p:cNvSpPr>
          <p:nvPr>
            <p:ph type="sldNum" sz="quarter" idx="10"/>
          </p:nvPr>
        </p:nvSpPr>
        <p:spPr/>
        <p:txBody>
          <a:bodyPr/>
          <a:lstStyle/>
          <a:p>
            <a:fld id="{D516E0BC-51EE-4218-A209-CC610A508EDD}" type="slidenum">
              <a:rPr lang="en-US" smtClean="0"/>
              <a:t>16</a:t>
            </a:fld>
            <a:endParaRPr lang="en-US"/>
          </a:p>
        </p:txBody>
      </p:sp>
    </p:spTree>
    <p:extLst>
      <p:ext uri="{BB962C8B-B14F-4D97-AF65-F5344CB8AC3E}">
        <p14:creationId xmlns:p14="http://schemas.microsoft.com/office/powerpoint/2010/main" val="3951832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TELL</a:t>
            </a:r>
            <a:r>
              <a:rPr lang="en-US" sz="1200" b="1" dirty="0"/>
              <a:t>: </a:t>
            </a:r>
            <a:r>
              <a:rPr lang="en-US" sz="1200" b="0" dirty="0" smtClean="0"/>
              <a:t>On Thursday Oct, 5</a:t>
            </a:r>
            <a:r>
              <a:rPr lang="en-US" sz="1200" b="0" baseline="30000" dirty="0" smtClean="0"/>
              <a:t>th</a:t>
            </a:r>
            <a:r>
              <a:rPr lang="en-US" sz="1200" b="0" dirty="0" smtClean="0"/>
              <a:t>, forecast</a:t>
            </a:r>
            <a:r>
              <a:rPr lang="en-US" sz="1200" b="0" baseline="0" dirty="0" smtClean="0"/>
              <a:t> the delivery for Monday and Wednesday. Make sure you are ordering the correct amount for those days</a:t>
            </a:r>
            <a:r>
              <a:rPr lang="en-US" sz="1200" b="1" baseline="0" dirty="0" smtClean="0"/>
              <a:t>. </a:t>
            </a:r>
            <a:r>
              <a:rPr lang="en-US" sz="1200" b="0" baseline="0" dirty="0" smtClean="0"/>
              <a:t>How many cases were ordered for November 16</a:t>
            </a:r>
            <a:r>
              <a:rPr lang="en-US" sz="1200" b="0" baseline="30000" dirty="0" smtClean="0"/>
              <a:t>th</a:t>
            </a:r>
            <a:r>
              <a:rPr lang="en-US" sz="1200" b="0" baseline="0" dirty="0" smtClean="0"/>
              <a:t> and 18</a:t>
            </a:r>
            <a:r>
              <a:rPr lang="en-US" sz="1200" b="0" baseline="30000" dirty="0" smtClean="0"/>
              <a:t>th</a:t>
            </a:r>
            <a:r>
              <a:rPr lang="en-US" sz="1200" b="0" baseline="0" dirty="0" smtClean="0"/>
              <a:t>? </a:t>
            </a:r>
            <a:r>
              <a:rPr lang="en-US" sz="1200" b="1" baseline="0" dirty="0" smtClean="0"/>
              <a:t>(Click </a:t>
            </a:r>
            <a:r>
              <a:rPr lang="en-US" sz="1200" b="1" baseline="0" dirty="0"/>
              <a:t>to </a:t>
            </a:r>
            <a:r>
              <a:rPr lang="en-US" sz="1200" b="1" baseline="0" dirty="0" smtClean="0"/>
              <a:t>reveal </a:t>
            </a:r>
            <a:r>
              <a:rPr lang="en-US" sz="1200" b="1" baseline="0" dirty="0"/>
              <a:t>answers</a:t>
            </a:r>
            <a:r>
              <a:rPr lang="en-US" sz="1200" b="1" baseline="0" dirty="0" smtClean="0"/>
              <a:t>) </a:t>
            </a:r>
            <a:r>
              <a:rPr lang="en-US" sz="1200" b="0" baseline="0" dirty="0" smtClean="0"/>
              <a:t>Did you order the right amount of carry-out trays for October 23</a:t>
            </a:r>
            <a:r>
              <a:rPr lang="en-US" sz="1200" b="0" baseline="30000" dirty="0" smtClean="0"/>
              <a:t>rd</a:t>
            </a:r>
            <a:r>
              <a:rPr lang="en-US" sz="1200" b="0" baseline="0" dirty="0" smtClean="0"/>
              <a:t>, 25</a:t>
            </a:r>
            <a:r>
              <a:rPr lang="en-US" sz="1200" b="0" baseline="30000" dirty="0" smtClean="0"/>
              <a:t>th</a:t>
            </a:r>
            <a:r>
              <a:rPr lang="en-US" sz="1200" b="0" baseline="0" dirty="0" smtClean="0"/>
              <a:t>, and 30</a:t>
            </a:r>
            <a:r>
              <a:rPr lang="en-US" sz="1200" b="0" baseline="30000" dirty="0" smtClean="0"/>
              <a:t>th</a:t>
            </a:r>
            <a:r>
              <a:rPr lang="en-US" sz="1200" b="0" baseline="0" dirty="0" smtClean="0"/>
              <a:t>?</a:t>
            </a:r>
            <a:endParaRPr lang="en-US" sz="1200" b="1" baseline="0" dirty="0" smtClean="0"/>
          </a:p>
          <a:p>
            <a:r>
              <a:rPr lang="en-US" sz="1200" b="0" baseline="0" dirty="0" smtClean="0"/>
              <a:t>Let’s take a look at November’s ordering.</a:t>
            </a:r>
            <a:endParaRPr lang="en-US" sz="1200" b="1" baseline="0" dirty="0" smtClean="0"/>
          </a:p>
          <a:p>
            <a:endParaRPr lang="en-US" sz="1200" b="0" baseline="0" dirty="0"/>
          </a:p>
          <a:p>
            <a:endParaRPr lang="en-US" sz="1200" b="0" baseline="0" dirty="0"/>
          </a:p>
          <a:p>
            <a:r>
              <a:rPr lang="en-US" sz="1200" b="1" baseline="0" dirty="0"/>
              <a:t>Next Slide</a:t>
            </a:r>
            <a:endParaRPr lang="en-US" sz="1200" b="0" dirty="0"/>
          </a:p>
        </p:txBody>
      </p:sp>
      <p:sp>
        <p:nvSpPr>
          <p:cNvPr id="4" name="Slide Number Placeholder 3"/>
          <p:cNvSpPr>
            <a:spLocks noGrp="1"/>
          </p:cNvSpPr>
          <p:nvPr>
            <p:ph type="sldNum" sz="quarter" idx="10"/>
          </p:nvPr>
        </p:nvSpPr>
        <p:spPr/>
        <p:txBody>
          <a:bodyPr/>
          <a:lstStyle/>
          <a:p>
            <a:fld id="{D516E0BC-51EE-4218-A209-CC610A508EDD}" type="slidenum">
              <a:rPr lang="en-US" smtClean="0"/>
              <a:t>17</a:t>
            </a:fld>
            <a:endParaRPr lang="en-US"/>
          </a:p>
        </p:txBody>
      </p:sp>
    </p:spTree>
    <p:extLst>
      <p:ext uri="{BB962C8B-B14F-4D97-AF65-F5344CB8AC3E}">
        <p14:creationId xmlns:p14="http://schemas.microsoft.com/office/powerpoint/2010/main" val="317120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TELL:  </a:t>
            </a:r>
            <a:r>
              <a:rPr lang="en-US" sz="1200" b="0" baseline="0" dirty="0" smtClean="0"/>
              <a:t>Continuing from October calendar, complete November’s forecast. Remember, Holidays and unassigned days will affect your forecasting. </a:t>
            </a:r>
            <a:r>
              <a:rPr lang="en-US" sz="1200" b="1" baseline="0" dirty="0" smtClean="0"/>
              <a:t>(Give participants 5 min. to compete. Click to reveal answers) </a:t>
            </a:r>
            <a:r>
              <a:rPr lang="en-US" sz="1200" b="0" baseline="0" dirty="0" smtClean="0"/>
              <a:t>Did you order correctly? </a:t>
            </a:r>
          </a:p>
          <a:p>
            <a:endParaRPr lang="en-US" sz="1200" b="1" baseline="0" dirty="0"/>
          </a:p>
          <a:p>
            <a:r>
              <a:rPr lang="en-US" sz="1200" b="1" baseline="0" dirty="0"/>
              <a:t>Next Slide</a:t>
            </a:r>
            <a:endParaRPr lang="en-US" sz="1200"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18</a:t>
            </a:fld>
            <a:endParaRPr lang="en-US"/>
          </a:p>
        </p:txBody>
      </p:sp>
    </p:spTree>
    <p:extLst>
      <p:ext uri="{BB962C8B-B14F-4D97-AF65-F5344CB8AC3E}">
        <p14:creationId xmlns:p14="http://schemas.microsoft.com/office/powerpoint/2010/main" val="390226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800"/>
              </a:spcAft>
              <a:buNone/>
            </a:pPr>
            <a:r>
              <a:rPr lang="en-US" altLang="en-US" sz="1200" b="1" dirty="0">
                <a:solidFill>
                  <a:srgbClr val="000000"/>
                </a:solidFill>
              </a:rPr>
              <a:t>Tell: </a:t>
            </a:r>
            <a:r>
              <a:rPr lang="en-US" altLang="en-US" sz="1200" dirty="0">
                <a:solidFill>
                  <a:srgbClr val="000000"/>
                </a:solidFill>
              </a:rPr>
              <a:t>Prior to completing shopping list ensure that common, low usage menu items such as spices, beans, tomato paste, and croutons are removed from the shopping list unless</a:t>
            </a:r>
            <a:r>
              <a:rPr lang="en-US" altLang="en-US" sz="1200" baseline="0" dirty="0">
                <a:solidFill>
                  <a:srgbClr val="000000"/>
                </a:solidFill>
              </a:rPr>
              <a:t> they are </a:t>
            </a:r>
            <a:r>
              <a:rPr lang="en-US" altLang="en-US" sz="1200" dirty="0">
                <a:solidFill>
                  <a:srgbClr val="000000"/>
                </a:solidFill>
              </a:rPr>
              <a:t>needed. FSM’s should review the shopping list and remove the unneeded items from the shopping</a:t>
            </a:r>
            <a:r>
              <a:rPr lang="en-US" altLang="en-US" sz="1200" baseline="0" dirty="0">
                <a:solidFill>
                  <a:srgbClr val="000000"/>
                </a:solidFill>
              </a:rPr>
              <a:t> list prior to completing. FSM’s should then a</a:t>
            </a:r>
            <a:r>
              <a:rPr lang="en-US" altLang="en-US" sz="1200" dirty="0">
                <a:solidFill>
                  <a:srgbClr val="000000"/>
                </a:solidFill>
              </a:rPr>
              <a:t>dd any needed items that are not automatically added to the shopping</a:t>
            </a:r>
            <a:r>
              <a:rPr lang="en-US" altLang="en-US" sz="1200" baseline="0" dirty="0">
                <a:solidFill>
                  <a:srgbClr val="000000"/>
                </a:solidFill>
              </a:rPr>
              <a:t> list which may include adding a manual shopping list such as chemical or supplies order</a:t>
            </a:r>
            <a:r>
              <a:rPr lang="en-US" altLang="en-US" sz="1200" dirty="0">
                <a:solidFill>
                  <a:srgbClr val="000000"/>
                </a:solidFill>
              </a:rPr>
              <a:t>. Remember, all shopping list should be edited and saved by 3:00 pm,</a:t>
            </a:r>
            <a:r>
              <a:rPr lang="en-US" altLang="en-US" sz="1200" baseline="0" dirty="0">
                <a:solidFill>
                  <a:srgbClr val="000000"/>
                </a:solidFill>
              </a:rPr>
              <a:t> in </a:t>
            </a:r>
            <a:r>
              <a:rPr lang="en-US" altLang="en-US" sz="1200" dirty="0">
                <a:solidFill>
                  <a:srgbClr val="000000"/>
                </a:solidFill>
              </a:rPr>
              <a:t>accordance with the CMS ordering calendar.</a:t>
            </a:r>
          </a:p>
          <a:p>
            <a:pPr marL="0" indent="0">
              <a:lnSpc>
                <a:spcPct val="90000"/>
              </a:lnSpc>
              <a:spcBef>
                <a:spcPts val="0"/>
              </a:spcBef>
              <a:spcAft>
                <a:spcPts val="1800"/>
              </a:spcAft>
              <a:buNone/>
            </a:pPr>
            <a:endParaRPr lang="en-US" altLang="en-US" sz="1200" dirty="0">
              <a:solidFill>
                <a:srgbClr val="000000"/>
              </a:solidFill>
            </a:endParaRPr>
          </a:p>
          <a:p>
            <a:pPr marL="0" marR="0" indent="0" algn="l" defTabSz="914400" rtl="0" eaLnBrk="1" fontAlgn="auto" latinLnBrk="0" hangingPunct="1">
              <a:lnSpc>
                <a:spcPct val="90000"/>
              </a:lnSpc>
              <a:spcBef>
                <a:spcPts val="0"/>
              </a:spcBef>
              <a:spcAft>
                <a:spcPts val="180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marL="0" indent="0">
              <a:lnSpc>
                <a:spcPct val="90000"/>
              </a:lnSpc>
              <a:spcBef>
                <a:spcPts val="0"/>
              </a:spcBef>
              <a:spcAft>
                <a:spcPts val="1800"/>
              </a:spcAft>
              <a:buNone/>
            </a:pPr>
            <a:endParaRPr lang="en-US" altLang="en-US" sz="1200" dirty="0">
              <a:solidFill>
                <a:srgbClr val="000000"/>
              </a:solidFill>
            </a:endParaRPr>
          </a:p>
          <a:p>
            <a:pPr eaLnBrk="1" hangingPunct="1">
              <a:spcBef>
                <a:spcPct val="0"/>
              </a:spcBef>
            </a:pPr>
            <a:endParaRPr lang="en-US" altLang="en-US" sz="24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50504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1200"/>
              </a:spcBef>
              <a:spcAft>
                <a:spcPts val="2400"/>
              </a:spcAft>
              <a:buNone/>
            </a:pPr>
            <a:r>
              <a:rPr lang="en-US" altLang="en-US" sz="2800" b="1" dirty="0">
                <a:solidFill>
                  <a:srgbClr val="000000"/>
                </a:solidFill>
              </a:rPr>
              <a:t>Tell:</a:t>
            </a:r>
            <a:r>
              <a:rPr lang="en-US" altLang="en-US" sz="2800" b="0" dirty="0">
                <a:solidFill>
                  <a:srgbClr val="000000"/>
                </a:solidFill>
              </a:rPr>
              <a:t> </a:t>
            </a:r>
            <a:r>
              <a:rPr lang="en-US" altLang="en-US" sz="1200" b="0" dirty="0">
                <a:solidFill>
                  <a:srgbClr val="000000"/>
                </a:solidFill>
              </a:rPr>
              <a:t>Throughout this training we will understand why par level is important to your cafeteria operation and how it will affect operational cost. This includes ordering, the benefits of organized receiving habits, the positive results of effective daily forecasting will aid in improving the inventory levels.</a:t>
            </a:r>
          </a:p>
          <a:p>
            <a:pPr marL="0" indent="0">
              <a:lnSpc>
                <a:spcPct val="90000"/>
              </a:lnSpc>
              <a:spcBef>
                <a:spcPts val="1200"/>
              </a:spcBef>
              <a:spcAft>
                <a:spcPts val="2400"/>
              </a:spcAft>
              <a:buNone/>
            </a:pPr>
            <a:endParaRPr lang="en-US" altLang="en-US" sz="2800" b="0" dirty="0">
              <a:solidFill>
                <a:srgbClr val="000000"/>
              </a:solidFill>
            </a:endParaRPr>
          </a:p>
          <a:p>
            <a:pPr marL="0" indent="0">
              <a:lnSpc>
                <a:spcPct val="90000"/>
              </a:lnSpc>
              <a:spcBef>
                <a:spcPts val="1200"/>
              </a:spcBef>
              <a:spcAft>
                <a:spcPts val="2400"/>
              </a:spcAft>
              <a:buNone/>
            </a:pPr>
            <a:r>
              <a:rPr lang="en-US" altLang="en-US" sz="1200" b="1" dirty="0">
                <a:solidFill>
                  <a:srgbClr val="000000"/>
                </a:solidFill>
              </a:rPr>
              <a:t>Next</a:t>
            </a:r>
            <a:r>
              <a:rPr lang="en-US" altLang="en-US" sz="1200" b="1" baseline="0" dirty="0">
                <a:solidFill>
                  <a:srgbClr val="000000"/>
                </a:solidFill>
              </a:rPr>
              <a:t> Slide</a:t>
            </a:r>
            <a:endParaRPr lang="en-US" altLang="en-US" sz="1200"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419502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800"/>
              </a:spcAft>
              <a:buNone/>
            </a:pPr>
            <a:r>
              <a:rPr lang="en-US" altLang="en-US" sz="1200" b="1" dirty="0">
                <a:solidFill>
                  <a:srgbClr val="000000"/>
                </a:solidFill>
              </a:rPr>
              <a:t>TELL:</a:t>
            </a:r>
            <a:r>
              <a:rPr lang="en-US" altLang="en-US" sz="1200" b="0" baseline="0" dirty="0">
                <a:solidFill>
                  <a:srgbClr val="000000"/>
                </a:solidFill>
              </a:rPr>
              <a:t> Once the shopping list orders are consolidated, or collected, the FSM should r</a:t>
            </a:r>
            <a:r>
              <a:rPr lang="en-US" altLang="en-US" sz="1200" dirty="0">
                <a:solidFill>
                  <a:srgbClr val="000000"/>
                </a:solidFill>
              </a:rPr>
              <a:t>eview the receiving tickets according to</a:t>
            </a:r>
            <a:r>
              <a:rPr lang="en-US" altLang="en-US" sz="1200" baseline="0" dirty="0">
                <a:solidFill>
                  <a:srgbClr val="000000"/>
                </a:solidFill>
              </a:rPr>
              <a:t> the CMS calendar</a:t>
            </a:r>
            <a:r>
              <a:rPr lang="en-US" altLang="en-US" sz="1200" dirty="0">
                <a:solidFill>
                  <a:srgbClr val="000000"/>
                </a:solidFill>
              </a:rPr>
              <a:t> to verify that orders placed on the shopping list were consolidated by CMS.</a:t>
            </a:r>
            <a:r>
              <a:rPr lang="en-US" altLang="en-US" sz="1200" baseline="0" dirty="0">
                <a:solidFill>
                  <a:srgbClr val="000000"/>
                </a:solidFill>
              </a:rPr>
              <a:t> </a:t>
            </a:r>
            <a:r>
              <a:rPr lang="en-US" altLang="en-US" sz="1200" dirty="0">
                <a:solidFill>
                  <a:srgbClr val="000000"/>
                </a:solidFill>
              </a:rPr>
              <a:t>In the event that receiving tickets are missing, the FSM should</a:t>
            </a:r>
            <a:r>
              <a:rPr lang="en-US" altLang="en-US" sz="1200" baseline="0" dirty="0">
                <a:solidFill>
                  <a:srgbClr val="000000"/>
                </a:solidFill>
              </a:rPr>
              <a:t> p</a:t>
            </a:r>
            <a:r>
              <a:rPr lang="en-US" altLang="en-US" sz="1200" dirty="0">
                <a:solidFill>
                  <a:srgbClr val="000000"/>
                </a:solidFill>
              </a:rPr>
              <a:t>lace a remedy ticket to report the issue and contact vendors to verify the order receipt</a:t>
            </a:r>
            <a:r>
              <a:rPr lang="en-US" altLang="en-US" sz="1200" baseline="0" dirty="0">
                <a:solidFill>
                  <a:srgbClr val="000000"/>
                </a:solidFill>
              </a:rPr>
              <a:t> and acquire any items they need for the following week.</a:t>
            </a:r>
          </a:p>
          <a:p>
            <a:pPr marL="0" indent="0">
              <a:lnSpc>
                <a:spcPct val="90000"/>
              </a:lnSpc>
              <a:spcBef>
                <a:spcPts val="0"/>
              </a:spcBef>
              <a:spcAft>
                <a:spcPts val="1800"/>
              </a:spcAft>
              <a:buNone/>
            </a:pPr>
            <a:endParaRPr lang="en-US" altLang="en-US" sz="1200" b="1" baseline="0" dirty="0">
              <a:solidFill>
                <a:srgbClr val="000000"/>
              </a:solidFill>
            </a:endParaRPr>
          </a:p>
          <a:p>
            <a:pPr marL="0" marR="0" indent="0" algn="l" defTabSz="914400" rtl="0" eaLnBrk="1" fontAlgn="auto" latinLnBrk="0" hangingPunct="1">
              <a:lnSpc>
                <a:spcPct val="90000"/>
              </a:lnSpc>
              <a:spcBef>
                <a:spcPts val="0"/>
              </a:spcBef>
              <a:spcAft>
                <a:spcPts val="180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marL="0" indent="0">
              <a:lnSpc>
                <a:spcPct val="90000"/>
              </a:lnSpc>
              <a:spcBef>
                <a:spcPts val="0"/>
              </a:spcBef>
              <a:spcAft>
                <a:spcPts val="1800"/>
              </a:spcAft>
              <a:buNone/>
            </a:pPr>
            <a:endParaRPr lang="en-US" altLang="en-US" sz="1200" b="1"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20</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528897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000"/>
              </a:spcAft>
              <a:buNone/>
            </a:pPr>
            <a:r>
              <a:rPr lang="en-US" altLang="en-US" sz="1200" b="1" dirty="0">
                <a:solidFill>
                  <a:srgbClr val="000000"/>
                </a:solidFill>
              </a:rPr>
              <a:t>Tell: </a:t>
            </a:r>
            <a:r>
              <a:rPr lang="en-US" altLang="en-US" sz="1200" b="0" dirty="0">
                <a:solidFill>
                  <a:srgbClr val="000000"/>
                </a:solidFill>
              </a:rPr>
              <a:t>Once</a:t>
            </a:r>
            <a:r>
              <a:rPr lang="en-US" altLang="en-US" sz="1200" b="0" baseline="0" dirty="0">
                <a:solidFill>
                  <a:srgbClr val="000000"/>
                </a:solidFill>
              </a:rPr>
              <a:t> the inventory items are delivered to your school site, t</a:t>
            </a:r>
            <a:r>
              <a:rPr lang="en-US" altLang="en-US" sz="1200" b="0" dirty="0">
                <a:solidFill>
                  <a:srgbClr val="000000"/>
                </a:solidFill>
              </a:rPr>
              <a:t>he</a:t>
            </a:r>
            <a:r>
              <a:rPr lang="en-US" altLang="en-US" sz="1200" b="0" baseline="0" dirty="0">
                <a:solidFill>
                  <a:srgbClr val="000000"/>
                </a:solidFill>
              </a:rPr>
              <a:t> accurate</a:t>
            </a:r>
            <a:r>
              <a:rPr lang="en-US" altLang="en-US" sz="1200" dirty="0">
                <a:solidFill>
                  <a:srgbClr val="000000"/>
                </a:solidFill>
              </a:rPr>
              <a:t> receipt of goods into CMS ensures that food cost and inventory levels are accurate for future orders.</a:t>
            </a:r>
            <a:r>
              <a:rPr lang="en-US" altLang="en-US" sz="1200" baseline="0" dirty="0">
                <a:solidFill>
                  <a:srgbClr val="000000"/>
                </a:solidFill>
              </a:rPr>
              <a:t> </a:t>
            </a:r>
            <a:r>
              <a:rPr lang="en-US" altLang="en-US" sz="1200" dirty="0">
                <a:solidFill>
                  <a:srgbClr val="000000"/>
                </a:solidFill>
              </a:rPr>
              <a:t>Additionally, proper receipt of food items provides FSM’s with the opportunity to correct any changes made by the vendor. FSM’s should make changes to the receipt of goods whenever there are changes in pack size</a:t>
            </a:r>
            <a:r>
              <a:rPr lang="en-US" altLang="en-US" sz="1200" baseline="0" dirty="0">
                <a:solidFill>
                  <a:srgbClr val="000000"/>
                </a:solidFill>
              </a:rPr>
              <a:t> of delivery items, whenever m</a:t>
            </a:r>
            <a:r>
              <a:rPr lang="en-US" altLang="en-US" sz="1200" dirty="0">
                <a:solidFill>
                  <a:srgbClr val="000000"/>
                </a:solidFill>
              </a:rPr>
              <a:t>ultiple invoices are received, or if there are any missing or additional items.</a:t>
            </a:r>
          </a:p>
          <a:p>
            <a:pPr marL="0" indent="0">
              <a:lnSpc>
                <a:spcPct val="90000"/>
              </a:lnSpc>
              <a:spcBef>
                <a:spcPts val="0"/>
              </a:spcBef>
              <a:spcAft>
                <a:spcPts val="1200"/>
              </a:spcAft>
              <a:buNone/>
            </a:pPr>
            <a:endParaRPr lang="en-US" altLang="en-US" sz="1200" dirty="0">
              <a:solidFill>
                <a:srgbClr val="000000"/>
              </a:solidFill>
            </a:endParaRPr>
          </a:p>
          <a:p>
            <a:pPr marL="0" marR="0" indent="0" algn="l" defTabSz="914400" rtl="0" eaLnBrk="1" fontAlgn="auto" latinLnBrk="0" hangingPunct="1">
              <a:lnSpc>
                <a:spcPct val="90000"/>
              </a:lnSpc>
              <a:spcBef>
                <a:spcPts val="0"/>
              </a:spcBef>
              <a:spcAft>
                <a:spcPts val="120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marL="0" indent="0">
              <a:lnSpc>
                <a:spcPct val="90000"/>
              </a:lnSpc>
              <a:spcBef>
                <a:spcPts val="0"/>
              </a:spcBef>
              <a:spcAft>
                <a:spcPts val="1200"/>
              </a:spcAft>
              <a:buNone/>
            </a:pPr>
            <a:endParaRPr lang="en-US" altLang="en-US" sz="2400"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21</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42158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2400"/>
              </a:spcAft>
              <a:buNone/>
            </a:pPr>
            <a:r>
              <a:rPr lang="en-US" altLang="en-US" sz="1200" b="1" dirty="0">
                <a:solidFill>
                  <a:srgbClr val="000000"/>
                </a:solidFill>
              </a:rPr>
              <a:t>Tell: </a:t>
            </a:r>
            <a:r>
              <a:rPr lang="en-US" altLang="en-US" sz="1200" dirty="0">
                <a:solidFill>
                  <a:srgbClr val="000000"/>
                </a:solidFill>
              </a:rPr>
              <a:t>Vendors cannot be paid until receiving is completed. FSM’s should help facilitate vendor</a:t>
            </a:r>
            <a:r>
              <a:rPr lang="en-US" altLang="en-US" sz="1200" baseline="0" dirty="0">
                <a:solidFill>
                  <a:srgbClr val="000000"/>
                </a:solidFill>
              </a:rPr>
              <a:t> payments </a:t>
            </a:r>
            <a:r>
              <a:rPr lang="en-US" altLang="en-US" sz="1200" dirty="0">
                <a:solidFill>
                  <a:srgbClr val="000000"/>
                </a:solidFill>
              </a:rPr>
              <a:t>by</a:t>
            </a:r>
            <a:r>
              <a:rPr lang="en-US" altLang="en-US" sz="1200" baseline="0" dirty="0">
                <a:solidFill>
                  <a:srgbClr val="000000"/>
                </a:solidFill>
              </a:rPr>
              <a:t> r</a:t>
            </a:r>
            <a:r>
              <a:rPr lang="en-US" altLang="en-US" sz="1200" dirty="0">
                <a:solidFill>
                  <a:srgbClr val="000000"/>
                </a:solidFill>
              </a:rPr>
              <a:t>eceiving goods into CMS daily,</a:t>
            </a:r>
            <a:r>
              <a:rPr lang="en-US" altLang="en-US" sz="1200" baseline="0" dirty="0">
                <a:solidFill>
                  <a:srgbClr val="000000"/>
                </a:solidFill>
              </a:rPr>
              <a:t> ensuring that the </a:t>
            </a:r>
            <a:r>
              <a:rPr lang="en-US" altLang="en-US" sz="1200" dirty="0">
                <a:solidFill>
                  <a:srgbClr val="000000"/>
                </a:solidFill>
              </a:rPr>
              <a:t>correct invoice date, delivery date, and invoice number are all correct helps to ensure vendor payment accuracy and also reflects a more accurate cafeteria inventory costs. </a:t>
            </a:r>
            <a:r>
              <a:rPr lang="en-US" altLang="en-US" sz="1200" b="0" dirty="0"/>
              <a:t>In</a:t>
            </a:r>
            <a:r>
              <a:rPr lang="en-US" altLang="en-US" sz="1200" b="0" baseline="0" dirty="0"/>
              <a:t> the event that a</a:t>
            </a:r>
            <a:r>
              <a:rPr lang="en-US" sz="1200" dirty="0">
                <a:solidFill>
                  <a:srgbClr val="000000"/>
                </a:solidFill>
              </a:rPr>
              <a:t>ny irregularities</a:t>
            </a:r>
            <a:r>
              <a:rPr lang="en-US" sz="1200" baseline="0" dirty="0">
                <a:solidFill>
                  <a:srgbClr val="000000"/>
                </a:solidFill>
              </a:rPr>
              <a:t> occur</a:t>
            </a:r>
            <a:r>
              <a:rPr lang="en-US" sz="1200" dirty="0">
                <a:solidFill>
                  <a:srgbClr val="000000"/>
                </a:solidFill>
              </a:rPr>
              <a:t> in deliveries, such as the pack size changes in the previous slide, be sure to provide an annotation in the comments section and report</a:t>
            </a:r>
            <a:r>
              <a:rPr lang="en-US" sz="1200" baseline="0" dirty="0">
                <a:solidFill>
                  <a:srgbClr val="000000"/>
                </a:solidFill>
              </a:rPr>
              <a:t> it</a:t>
            </a:r>
            <a:r>
              <a:rPr lang="en-US" sz="1200" dirty="0">
                <a:solidFill>
                  <a:srgbClr val="000000"/>
                </a:solidFill>
              </a:rPr>
              <a:t> to the vendor. </a:t>
            </a:r>
            <a:endParaRPr lang="en-US" altLang="en-US" sz="1200" dirty="0">
              <a:solidFill>
                <a:srgbClr val="000000"/>
              </a:solidFill>
            </a:endParaRPr>
          </a:p>
          <a:p>
            <a:pPr eaLnBrk="1" hangingPunct="1">
              <a:spcBef>
                <a:spcPct val="0"/>
              </a:spcBef>
            </a:pPr>
            <a:endParaRPr lang="en-US" altLang="en-US" sz="1200" b="1" dirty="0">
              <a:solidFill>
                <a:srgbClr val="000000"/>
              </a:solidFil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eaLnBrk="1" hangingPunct="1">
              <a:spcBef>
                <a:spcPct val="0"/>
              </a:spcBef>
            </a:pPr>
            <a:endParaRPr lang="en-US" altLang="en-US" sz="2400" b="1"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948646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90000"/>
              </a:lnSpc>
              <a:spcBef>
                <a:spcPts val="0"/>
              </a:spcBef>
              <a:spcAft>
                <a:spcPts val="1200"/>
              </a:spcAft>
              <a:buClrTx/>
              <a:buSzTx/>
              <a:buFontTx/>
              <a:buNone/>
              <a:tabLst/>
              <a:defRPr/>
            </a:pPr>
            <a:r>
              <a:rPr lang="en-US" altLang="en-US" sz="1200" b="1" dirty="0">
                <a:solidFill>
                  <a:srgbClr val="000000"/>
                </a:solidFill>
              </a:rPr>
              <a:t>Tell: </a:t>
            </a:r>
            <a:r>
              <a:rPr lang="en-US" altLang="en-US" sz="1200" b="0" dirty="0">
                <a:solidFill>
                  <a:srgbClr val="000000"/>
                </a:solidFill>
              </a:rPr>
              <a:t>Controlling your cafeteria’s inventory is a constant process. </a:t>
            </a:r>
            <a:r>
              <a:rPr lang="en-US" altLang="en-US" sz="1200" dirty="0">
                <a:solidFill>
                  <a:srgbClr val="000000"/>
                </a:solidFill>
              </a:rPr>
              <a:t>The inventory cycle requires FSM to constantly make changes to all of the factors that affect inventory. To ensure continued success in your cafeteria</a:t>
            </a:r>
            <a:r>
              <a:rPr lang="en-US" altLang="en-US" sz="1200" baseline="0" dirty="0">
                <a:solidFill>
                  <a:srgbClr val="000000"/>
                </a:solidFill>
              </a:rPr>
              <a:t>, remain pro</a:t>
            </a:r>
            <a:r>
              <a:rPr lang="en-US" altLang="en-US" sz="1200" dirty="0">
                <a:solidFill>
                  <a:srgbClr val="000000"/>
                </a:solidFill>
              </a:rPr>
              <a:t>active by</a:t>
            </a:r>
            <a:r>
              <a:rPr lang="en-US" altLang="en-US" sz="1200" baseline="0" dirty="0">
                <a:solidFill>
                  <a:srgbClr val="000000"/>
                </a:solidFill>
              </a:rPr>
              <a:t> a</a:t>
            </a:r>
            <a:r>
              <a:rPr lang="en-US" altLang="en-US" sz="1200" dirty="0">
                <a:solidFill>
                  <a:srgbClr val="000000"/>
                </a:solidFill>
              </a:rPr>
              <a:t>djusting the shopping list to get the most accurate orders, comparing the invoice with the receiving tickets to ensure accuracy, and to meet</a:t>
            </a:r>
            <a:r>
              <a:rPr lang="en-US" altLang="en-US" sz="1200" baseline="0" dirty="0">
                <a:solidFill>
                  <a:srgbClr val="000000"/>
                </a:solidFill>
              </a:rPr>
              <a:t> the par level.  </a:t>
            </a:r>
            <a:endParaRPr lang="en-US" altLang="en-US" sz="1200" b="1" dirty="0">
              <a:solidFill>
                <a:srgbClr val="000000"/>
              </a:solidFill>
            </a:endParaRPr>
          </a:p>
          <a:p>
            <a:pPr marL="0" marR="0" indent="0" algn="l" defTabSz="914400" rtl="0" eaLnBrk="1" fontAlgn="auto" latinLnBrk="0" hangingPunct="1">
              <a:lnSpc>
                <a:spcPct val="90000"/>
              </a:lnSpc>
              <a:spcBef>
                <a:spcPts val="0"/>
              </a:spcBef>
              <a:spcAft>
                <a:spcPts val="1192"/>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a:lnSpc>
                <a:spcPct val="90000"/>
              </a:lnSpc>
              <a:spcAft>
                <a:spcPts val="1192"/>
              </a:spcAft>
            </a:pPr>
            <a:endParaRPr lang="en-US" altLang="en-US" sz="1200" b="1" dirty="0">
              <a:solidFill>
                <a:srgbClr val="000000"/>
              </a:solidFill>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Calibri" pitchFamily="34" charset="0"/>
              </a:defRPr>
            </a:lvl1pPr>
            <a:lvl2pPr marL="737755" indent="-283751" eaLnBrk="0" hangingPunct="0">
              <a:spcBef>
                <a:spcPct val="30000"/>
              </a:spcBef>
              <a:defRPr sz="1100">
                <a:solidFill>
                  <a:schemeClr val="tx1"/>
                </a:solidFill>
                <a:latin typeface="Calibri" pitchFamily="34" charset="0"/>
              </a:defRPr>
            </a:lvl2pPr>
            <a:lvl3pPr marL="1135007" indent="-227002" eaLnBrk="0" hangingPunct="0">
              <a:spcBef>
                <a:spcPct val="30000"/>
              </a:spcBef>
              <a:defRPr sz="1100">
                <a:solidFill>
                  <a:schemeClr val="tx1"/>
                </a:solidFill>
                <a:latin typeface="Calibri" pitchFamily="34" charset="0"/>
              </a:defRPr>
            </a:lvl3pPr>
            <a:lvl4pPr marL="1589010" indent="-227002" eaLnBrk="0" hangingPunct="0">
              <a:spcBef>
                <a:spcPct val="30000"/>
              </a:spcBef>
              <a:defRPr sz="1100">
                <a:solidFill>
                  <a:schemeClr val="tx1"/>
                </a:solidFill>
                <a:latin typeface="Calibri" pitchFamily="34" charset="0"/>
              </a:defRPr>
            </a:lvl4pPr>
            <a:lvl5pPr marL="2043013" indent="-227002" eaLnBrk="0" hangingPunct="0">
              <a:spcBef>
                <a:spcPct val="30000"/>
              </a:spcBef>
              <a:defRPr sz="1100">
                <a:solidFill>
                  <a:schemeClr val="tx1"/>
                </a:solidFill>
                <a:latin typeface="Calibri" pitchFamily="34" charset="0"/>
              </a:defRPr>
            </a:lvl5pPr>
            <a:lvl6pPr marL="2497017" indent="-227002" eaLnBrk="0" fontAlgn="base" hangingPunct="0">
              <a:spcBef>
                <a:spcPct val="30000"/>
              </a:spcBef>
              <a:spcAft>
                <a:spcPct val="0"/>
              </a:spcAft>
              <a:defRPr sz="1100">
                <a:solidFill>
                  <a:schemeClr val="tx1"/>
                </a:solidFill>
                <a:latin typeface="Calibri" pitchFamily="34" charset="0"/>
              </a:defRPr>
            </a:lvl6pPr>
            <a:lvl7pPr marL="2951019" indent="-227002" eaLnBrk="0" fontAlgn="base" hangingPunct="0">
              <a:spcBef>
                <a:spcPct val="30000"/>
              </a:spcBef>
              <a:spcAft>
                <a:spcPct val="0"/>
              </a:spcAft>
              <a:defRPr sz="1100">
                <a:solidFill>
                  <a:schemeClr val="tx1"/>
                </a:solidFill>
                <a:latin typeface="Calibri" pitchFamily="34" charset="0"/>
              </a:defRPr>
            </a:lvl7pPr>
            <a:lvl8pPr marL="3405022" indent="-227002" eaLnBrk="0" fontAlgn="base" hangingPunct="0">
              <a:spcBef>
                <a:spcPct val="30000"/>
              </a:spcBef>
              <a:spcAft>
                <a:spcPct val="0"/>
              </a:spcAft>
              <a:defRPr sz="1100">
                <a:solidFill>
                  <a:schemeClr val="tx1"/>
                </a:solidFill>
                <a:latin typeface="Calibri" pitchFamily="34" charset="0"/>
              </a:defRPr>
            </a:lvl8pPr>
            <a:lvl9pPr marL="3859025" indent="-227002" eaLnBrk="0" fontAlgn="base" hangingPunct="0">
              <a:spcBef>
                <a:spcPct val="30000"/>
              </a:spcBef>
              <a:spcAft>
                <a:spcPct val="0"/>
              </a:spcAft>
              <a:defRPr sz="11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23</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79852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TELL:</a:t>
            </a:r>
            <a:r>
              <a:rPr lang="en-US" altLang="en-US" b="1" baseline="0" dirty="0"/>
              <a:t> </a:t>
            </a:r>
            <a:r>
              <a:rPr lang="en-US" altLang="en-US" b="0" baseline="0" dirty="0"/>
              <a:t>Thank you for attending the inventory training. If you have any questions or need assistance in improving your cafeteria operation, contact your Area Food Services Supervisor.</a:t>
            </a:r>
          </a:p>
          <a:p>
            <a:pPr eaLnBrk="1" hangingPunct="1">
              <a:spcBef>
                <a:spcPct val="0"/>
              </a:spcBef>
            </a:pPr>
            <a:endParaRPr lang="en-US" altLang="en-US" b="0" baseline="0" dirty="0"/>
          </a:p>
          <a:p>
            <a:pPr eaLnBrk="1" hangingPunct="1">
              <a:spcBef>
                <a:spcPct val="0"/>
              </a:spcBef>
            </a:pPr>
            <a:r>
              <a:rPr lang="en-US" altLang="en-US" b="1" baseline="0" dirty="0"/>
              <a:t>End of presentation</a:t>
            </a: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24</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6322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000"/>
              </a:spcAft>
              <a:buNone/>
            </a:pPr>
            <a:r>
              <a:rPr lang="en-US" altLang="en-US" sz="1200" b="1" dirty="0">
                <a:solidFill>
                  <a:srgbClr val="000000"/>
                </a:solidFill>
              </a:rPr>
              <a:t>Tell:</a:t>
            </a:r>
            <a:r>
              <a:rPr lang="en-US" altLang="en-US" sz="1200" b="0" dirty="0">
                <a:solidFill>
                  <a:srgbClr val="000000"/>
                </a:solidFill>
              </a:rPr>
              <a:t> </a:t>
            </a:r>
            <a:r>
              <a:rPr lang="en-US" altLang="en-US" sz="1200" dirty="0">
                <a:solidFill>
                  <a:srgbClr val="000000"/>
                </a:solidFill>
              </a:rPr>
              <a:t>By understanding the role of inventory and its sub-components in controlling</a:t>
            </a:r>
            <a:r>
              <a:rPr lang="en-US" altLang="en-US" sz="1200" baseline="0" dirty="0">
                <a:solidFill>
                  <a:srgbClr val="000000"/>
                </a:solidFill>
              </a:rPr>
              <a:t> the operational cost</a:t>
            </a:r>
            <a:r>
              <a:rPr lang="en-US" altLang="en-US" sz="1200" dirty="0">
                <a:solidFill>
                  <a:srgbClr val="000000"/>
                </a:solidFill>
              </a:rPr>
              <a:t>, FSM’s will improve the</a:t>
            </a:r>
            <a:r>
              <a:rPr lang="en-US" altLang="en-US" sz="1200" baseline="0" dirty="0">
                <a:solidFill>
                  <a:srgbClr val="000000"/>
                </a:solidFill>
              </a:rPr>
              <a:t> </a:t>
            </a:r>
            <a:r>
              <a:rPr lang="en-US" altLang="en-US" sz="1200" dirty="0">
                <a:solidFill>
                  <a:srgbClr val="000000"/>
                </a:solidFill>
              </a:rPr>
              <a:t>operational efficiency of their cafeteria. This will help lower the operating cost of the cafeteria by</a:t>
            </a:r>
            <a:r>
              <a:rPr lang="en-US" altLang="en-US" sz="1200" baseline="0" dirty="0">
                <a:solidFill>
                  <a:srgbClr val="000000"/>
                </a:solidFill>
              </a:rPr>
              <a:t> i</a:t>
            </a:r>
            <a:r>
              <a:rPr lang="en-US" altLang="en-US" sz="1200" dirty="0">
                <a:solidFill>
                  <a:srgbClr val="000000"/>
                </a:solidFill>
              </a:rPr>
              <a:t>ncreasing inventory turn-over rate.</a:t>
            </a:r>
            <a:r>
              <a:rPr lang="en-US" altLang="en-US" sz="1200" baseline="0" dirty="0">
                <a:solidFill>
                  <a:srgbClr val="000000"/>
                </a:solidFill>
              </a:rPr>
              <a:t> Knowing on-hand inventory levels, it will also reduce theft, waste, and loss of product</a:t>
            </a:r>
            <a:r>
              <a:rPr lang="en-US" altLang="en-US" sz="1200" dirty="0">
                <a:solidFill>
                  <a:srgbClr val="000000"/>
                </a:solidFill>
              </a:rPr>
              <a:t>.  </a:t>
            </a:r>
            <a:r>
              <a:rPr lang="en-US" altLang="en-US" sz="1200" baseline="0" dirty="0">
                <a:solidFill>
                  <a:srgbClr val="000000"/>
                </a:solidFill>
              </a:rPr>
              <a:t> </a:t>
            </a:r>
            <a:endParaRPr lang="en-US" alt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1" dirty="0">
              <a:solidFill>
                <a:srgbClr val="000000"/>
              </a:solidFill>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13693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0"/>
              </a:spcBef>
              <a:spcAft>
                <a:spcPts val="1000"/>
              </a:spcAft>
              <a:buNone/>
            </a:pPr>
            <a:r>
              <a:rPr lang="en-US" altLang="en-US" sz="1200" b="1" dirty="0">
                <a:solidFill>
                  <a:srgbClr val="000000"/>
                </a:solidFill>
              </a:rPr>
              <a:t>Tell:</a:t>
            </a:r>
            <a:r>
              <a:rPr lang="en-US" altLang="en-US" sz="1200" dirty="0">
                <a:solidFill>
                  <a:srgbClr val="000000"/>
                </a:solidFill>
              </a:rPr>
              <a:t> As a result</a:t>
            </a:r>
            <a:r>
              <a:rPr lang="en-US" altLang="en-US" sz="1200" baseline="0" dirty="0">
                <a:solidFill>
                  <a:srgbClr val="000000"/>
                </a:solidFill>
              </a:rPr>
              <a:t> of this training, </a:t>
            </a:r>
            <a:r>
              <a:rPr lang="en-US" altLang="en-US" sz="1200" dirty="0">
                <a:solidFill>
                  <a:srgbClr val="000000"/>
                </a:solidFill>
              </a:rPr>
              <a:t>Food Service Managers will improve their cafeteria operation by implementing effective inventory management practices that will</a:t>
            </a:r>
            <a:r>
              <a:rPr lang="en-US" altLang="en-US" sz="1200" baseline="0" dirty="0">
                <a:solidFill>
                  <a:srgbClr val="000000"/>
                </a:solidFill>
              </a:rPr>
              <a:t> i</a:t>
            </a:r>
            <a:r>
              <a:rPr lang="en-US" altLang="en-US" sz="1200" dirty="0">
                <a:solidFill>
                  <a:srgbClr val="000000"/>
                </a:solidFill>
              </a:rPr>
              <a:t>mprove cafeteria ordering, reduce the over-production of menu items, and control inventory levels.</a:t>
            </a:r>
          </a:p>
          <a:p>
            <a:pPr eaLnBrk="1" hangingPunct="1">
              <a:spcBef>
                <a:spcPct val="0"/>
              </a:spcBef>
            </a:pPr>
            <a:endParaRPr lang="en-US" altLang="en-US" sz="1200" b="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eaLnBrk="1" hangingPunct="1">
              <a:spcBef>
                <a:spcPct val="0"/>
              </a:spcBef>
            </a:pPr>
            <a:endParaRPr lang="en-US" altLang="en-US" b="0"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4</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69587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Aft>
                <a:spcPts val="1200"/>
              </a:spcAft>
              <a:buNone/>
            </a:pPr>
            <a:r>
              <a:rPr lang="en-US" altLang="en-US" sz="1200" b="1" dirty="0">
                <a:solidFill>
                  <a:srgbClr val="000000"/>
                </a:solidFill>
              </a:rPr>
              <a:t>Tell:</a:t>
            </a:r>
            <a:r>
              <a:rPr lang="en-US" altLang="en-US" sz="1200" dirty="0">
                <a:solidFill>
                  <a:srgbClr val="000000"/>
                </a:solidFill>
              </a:rPr>
              <a:t> The goal of good inventory management is to limit the inventory tying up operating funds. The best way to ensure proper inventory levels is by constantly count the items used, and order accordingly to the usage per day. </a:t>
            </a:r>
          </a:p>
          <a:p>
            <a:pPr marL="0" indent="0">
              <a:lnSpc>
                <a:spcPct val="90000"/>
              </a:lnSpc>
              <a:spcAft>
                <a:spcPts val="1200"/>
              </a:spcAft>
              <a:buNone/>
            </a:pPr>
            <a:r>
              <a:rPr lang="en-US" altLang="en-US" sz="1200" dirty="0">
                <a:solidFill>
                  <a:srgbClr val="000000"/>
                </a:solidFill>
              </a:rPr>
              <a:t>Once you know this information,</a:t>
            </a:r>
            <a:r>
              <a:rPr lang="en-US" altLang="en-US" sz="1200" baseline="0" dirty="0">
                <a:solidFill>
                  <a:srgbClr val="000000"/>
                </a:solidFill>
              </a:rPr>
              <a:t> it is very easy to calculate the number of items needed to operate per day. </a:t>
            </a:r>
          </a:p>
          <a:p>
            <a:pPr marL="0" indent="0">
              <a:lnSpc>
                <a:spcPct val="90000"/>
              </a:lnSpc>
              <a:spcAft>
                <a:spcPts val="1200"/>
              </a:spcAft>
              <a:buNone/>
            </a:pPr>
            <a:r>
              <a:rPr lang="en-US" altLang="en-US" sz="1200" baseline="0" dirty="0">
                <a:solidFill>
                  <a:srgbClr val="000000"/>
                </a:solidFill>
              </a:rPr>
              <a:t>Remember, there may be an outlier in your schedule, such as Holidays, vandalism, or damaged products due to flooding, fire or sewage spill. In this case you will need to reassess your products and order accordingly to keep your par level.  </a:t>
            </a:r>
          </a:p>
          <a:p>
            <a:pPr marL="0" indent="0">
              <a:lnSpc>
                <a:spcPct val="90000"/>
              </a:lnSpc>
              <a:spcAft>
                <a:spcPts val="1200"/>
              </a:spcAft>
              <a:buNone/>
            </a:pPr>
            <a:endParaRPr lang="en-US" altLang="en-US" sz="1200" b="1" dirty="0">
              <a:solidFill>
                <a:srgbClr val="000000"/>
              </a:solidFill>
            </a:endParaRPr>
          </a:p>
          <a:p>
            <a:pPr marL="0" indent="0">
              <a:lnSpc>
                <a:spcPct val="90000"/>
              </a:lnSpc>
              <a:spcAft>
                <a:spcPts val="1200"/>
              </a:spcAft>
              <a:buNone/>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marL="0" indent="0">
              <a:lnSpc>
                <a:spcPct val="90000"/>
              </a:lnSpc>
              <a:spcAft>
                <a:spcPts val="1200"/>
              </a:spcAft>
              <a:buNone/>
            </a:pPr>
            <a:endParaRPr lang="en-US" altLang="en-US" b="0"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5</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3196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Tell:</a:t>
            </a:r>
            <a:r>
              <a:rPr lang="en-US" altLang="en-US" b="0" dirty="0"/>
              <a:t> The inventory process depends on the type of item being controlled. Food</a:t>
            </a:r>
            <a:r>
              <a:rPr lang="en-US" altLang="en-US" b="0" baseline="0" dirty="0"/>
              <a:t> items will rely on proper daily forecasting and making adjustments to the generated shopping list if necessary. (</a:t>
            </a:r>
            <a:r>
              <a:rPr lang="en-US" altLang="en-US" b="1" baseline="0" dirty="0"/>
              <a:t>animation 1</a:t>
            </a:r>
            <a:r>
              <a:rPr lang="en-US" altLang="en-US" b="0" baseline="0" dirty="0"/>
              <a:t>)For non-food items, establish efficient par levels and add those items manually to the shopping list. </a:t>
            </a:r>
            <a:r>
              <a:rPr lang="en-US" altLang="en-US" b="1" baseline="0" dirty="0"/>
              <a:t>(animation 2) </a:t>
            </a:r>
            <a:r>
              <a:rPr lang="en-US" altLang="en-US" b="0" baseline="0" dirty="0"/>
              <a:t>Both food and non-food items must be reviewed on their shopping list before completing the order within CMS. </a:t>
            </a:r>
            <a:r>
              <a:rPr lang="en-US" altLang="en-US" b="1" baseline="0" dirty="0"/>
              <a:t>(animation 3) </a:t>
            </a:r>
            <a:r>
              <a:rPr lang="en-US" altLang="en-US" b="0" baseline="0" dirty="0"/>
              <a:t>Upon delivery, compare invoice and receiving tickets for accuracy. </a:t>
            </a:r>
            <a:r>
              <a:rPr lang="en-US" altLang="en-US" b="1" baseline="0" dirty="0"/>
              <a:t>(animation 4) </a:t>
            </a:r>
            <a:r>
              <a:rPr lang="en-US" altLang="en-US" b="0" baseline="0" dirty="0"/>
              <a:t>Repeat this inventory management process on a regular basis to ensure that you meet the needs of your customers while reducing cost.</a:t>
            </a:r>
          </a:p>
          <a:p>
            <a:pPr marL="0" marR="0" indent="0" algn="l" defTabSz="914400" rtl="0" eaLnBrk="1" fontAlgn="auto" latinLnBrk="0" hangingPunct="1">
              <a:lnSpc>
                <a:spcPct val="90000"/>
              </a:lnSpc>
              <a:spcBef>
                <a:spcPts val="0"/>
              </a:spcBef>
              <a:spcAft>
                <a:spcPts val="1200"/>
              </a:spcAft>
              <a:buClrTx/>
              <a:buSzTx/>
              <a:buFontTx/>
              <a:buNone/>
              <a:tabLst/>
              <a:defRPr/>
            </a:pPr>
            <a:endParaRPr lang="en-US" altLang="en-US" sz="1200" b="1" baseline="0" dirty="0">
              <a:solidFill>
                <a:srgbClr val="000000"/>
              </a:solidFill>
            </a:endParaRPr>
          </a:p>
          <a:p>
            <a:pPr marL="0" marR="0" indent="0" algn="l" defTabSz="914400" rtl="0" eaLnBrk="1" fontAlgn="auto" latinLnBrk="0" hangingPunct="1">
              <a:lnSpc>
                <a:spcPct val="90000"/>
              </a:lnSpc>
              <a:spcBef>
                <a:spcPts val="0"/>
              </a:spcBef>
              <a:spcAft>
                <a:spcPts val="1200"/>
              </a:spcAft>
              <a:buClrTx/>
              <a:buSzTx/>
              <a:buFontTx/>
              <a:buNone/>
              <a:tabLst/>
              <a:defRPr/>
            </a:pPr>
            <a:r>
              <a:rPr lang="en-US" altLang="en-US" sz="1200" b="1" baseline="0" dirty="0">
                <a:solidFill>
                  <a:srgbClr val="000000"/>
                </a:solidFill>
              </a:rPr>
              <a:t>Next Slide</a:t>
            </a:r>
            <a:endParaRPr lang="en-US" altLang="en-US" sz="12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D516E0BC-51EE-4218-A209-CC610A508EDD}" type="slidenum">
              <a:rPr lang="en-US" smtClean="0"/>
              <a:t>6</a:t>
            </a:fld>
            <a:endParaRPr lang="en-US"/>
          </a:p>
        </p:txBody>
      </p:sp>
    </p:spTree>
    <p:extLst>
      <p:ext uri="{BB962C8B-B14F-4D97-AF65-F5344CB8AC3E}">
        <p14:creationId xmlns:p14="http://schemas.microsoft.com/office/powerpoint/2010/main" val="377616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Tell:</a:t>
            </a:r>
            <a:r>
              <a:rPr lang="en-US" b="1" baseline="0" dirty="0"/>
              <a:t> </a:t>
            </a:r>
            <a:r>
              <a:rPr lang="en-US" b="0" baseline="0" dirty="0"/>
              <a:t>Par levels are based on the normal usage amounts of items that are continuously used. They set a maximum stock level that help to  standardize the ordering process. This inventory control tactic is effective for ordering paper and chemicals as it is based on usage history.  As such, be sure to use an accurate daily average use figure to calculate a par level. (</a:t>
            </a:r>
            <a:r>
              <a:rPr lang="en-US" b="1" baseline="0" dirty="0"/>
              <a:t>animation 1</a:t>
            </a:r>
            <a:r>
              <a:rPr lang="en-US" b="0" baseline="0" dirty="0"/>
              <a:t>) Do not keep a par level for food. Since our menu rotates throughout the month, a par level of food items would add unnecessary cost to your cafeteria cost. Order food according to the menu and forecasting. (</a:t>
            </a:r>
            <a:r>
              <a:rPr lang="en-US" b="1" baseline="0" dirty="0"/>
              <a:t>animation 2</a:t>
            </a:r>
            <a:r>
              <a:rPr lang="en-US" b="0" baseline="0" dirty="0"/>
              <a:t>)A par level should, however, be used for paper goods and chemical supplies are used in a predictable manner.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16E0BC-51EE-4218-A209-CC610A508E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385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90000"/>
              </a:lnSpc>
              <a:spcBef>
                <a:spcPts val="1200"/>
              </a:spcBef>
              <a:spcAft>
                <a:spcPts val="1200"/>
              </a:spcAft>
              <a:buNone/>
            </a:pPr>
            <a:r>
              <a:rPr lang="en-US" altLang="en-US" sz="1200" b="1" dirty="0"/>
              <a:t>Tell: </a:t>
            </a:r>
            <a:r>
              <a:rPr lang="en-US" altLang="en-US" sz="1200" b="0" dirty="0"/>
              <a:t>FSM’s should order paper and chemical supplies based on the history of use. FSM’s should set-up a par level for each item and order per these levels. The Par level of chemical and paper supplies should only be enough to cover the time between delivery date, plus an additional one day inventory as safety stock (cushion). To establish the par Levels, FSM’s should document the Daily Usage of an item and then multiply that by the number of days between delivery. Remember, orders placed on Thursday of week one will not be delivered until the delivery date of week three. Keep in mind, you</a:t>
            </a:r>
            <a:r>
              <a:rPr lang="en-US" altLang="en-US" sz="1200" b="0" baseline="0" dirty="0"/>
              <a:t> will have a delivery already in place for week 2.</a:t>
            </a:r>
            <a:r>
              <a:rPr lang="en-US" altLang="en-US" sz="1200" b="0" dirty="0"/>
              <a:t> As a precaution, FSM’s should add a minimal cushion to accommodate any spikes in participation or delivery not arriving on time. The minimum in stock always should be the 1 day cushion. The maximum inventory should not exceed the par level. Monitor these maximum values daily. FSM’s should evaluate the par level monthly to ensure that these levels meet the needs of the cafeteria.  </a:t>
            </a:r>
          </a:p>
          <a:p>
            <a:pPr marL="0" indent="0">
              <a:lnSpc>
                <a:spcPct val="90000"/>
              </a:lnSpc>
              <a:spcBef>
                <a:spcPts val="1200"/>
              </a:spcBef>
              <a:spcAft>
                <a:spcPts val="1200"/>
              </a:spcAft>
              <a:buNone/>
            </a:pPr>
            <a:endParaRPr lang="en-US" altLang="en-US" sz="1200" b="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8</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35078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b="1" dirty="0"/>
              <a:t>Tell:</a:t>
            </a:r>
            <a:r>
              <a:rPr lang="en-US" altLang="en-US" sz="1200" b="0" baseline="0" dirty="0"/>
              <a:t> Let’s calculate the par level of carry-out trays for this cafeteria. If the cafeteria uses 1.5 cases per day, and receives a delivery every Tuesday, we will multiply that daily use by the number of operating days for a total of 7.5 cases. Now, all we need to do is add a single days stock to the 7.5 cases to establish a par level which will be 9 cases. In this case, the minimum stock should be 1.5 cases and the maximum would be 9 cases. Monitor these levels daily. If there is only a single day in stock the day before your delivery day, you should recalculate your par level.</a:t>
            </a:r>
          </a:p>
          <a:p>
            <a:pPr eaLnBrk="1" hangingPunct="1">
              <a:spcBef>
                <a:spcPct val="0"/>
              </a:spcBef>
            </a:pPr>
            <a:endParaRPr lang="en-US" altLang="en-US" sz="1200" b="0"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1" dirty="0">
                <a:solidFill>
                  <a:srgbClr val="000000"/>
                </a:solidFill>
              </a:rPr>
              <a:t>Next</a:t>
            </a:r>
            <a:r>
              <a:rPr lang="en-US" altLang="en-US" sz="1200" b="1" baseline="0" dirty="0">
                <a:solidFill>
                  <a:srgbClr val="000000"/>
                </a:solidFill>
              </a:rPr>
              <a:t> Slide</a:t>
            </a:r>
            <a:endParaRPr lang="en-US" altLang="en-US" sz="1200" b="1" dirty="0"/>
          </a:p>
          <a:p>
            <a:pPr eaLnBrk="1" hangingPunct="1">
              <a:spcBef>
                <a:spcPct val="0"/>
              </a:spcBef>
            </a:pPr>
            <a:endParaRPr lang="en-US" altLang="en-US" sz="1200"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051622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8" y="4406902"/>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7" name="Picture 6" descr="FSD PPP 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 y="0"/>
            <a:ext cx="2694791" cy="6858000"/>
          </a:xfrm>
          <a:prstGeom prst="rect">
            <a:avLst/>
          </a:prstGeom>
        </p:spPr>
      </p:pic>
      <p:pic>
        <p:nvPicPr>
          <p:cNvPr id="9" name="Picture 8"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pic>
        <p:nvPicPr>
          <p:cNvPr id="10" name="Picture 9"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6"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pic>
        <p:nvPicPr>
          <p:cNvPr id="10" name="Picture 9"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11" name="Picture 10"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pic>
        <p:nvPicPr>
          <p:cNvPr id="6" name="Picture 5"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pic>
        <p:nvPicPr>
          <p:cNvPr id="5" name="Picture 4"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8" y="4406902"/>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6"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4"/>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7/19/2017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t>7/19/2017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1484313"/>
            <a:ext cx="6400800" cy="1446550"/>
          </a:xfrm>
          <a:prstGeom prst="rect">
            <a:avLst/>
          </a:prstGeom>
        </p:spPr>
        <p:txBody>
          <a:bodyPr>
            <a:spAutoFit/>
          </a:bodyPr>
          <a:lstStyle/>
          <a:p>
            <a:pPr algn="ctr" defTabSz="914400" fontAlgn="base">
              <a:spcBef>
                <a:spcPct val="0"/>
              </a:spcBef>
              <a:spcAft>
                <a:spcPct val="0"/>
              </a:spcAft>
              <a:defRPr/>
            </a:pPr>
            <a:r>
              <a:rPr lang="en-US" sz="4400" dirty="0">
                <a:solidFill>
                  <a:srgbClr val="000000"/>
                </a:solidFill>
              </a:rPr>
              <a:t>Inventory Management</a:t>
            </a:r>
          </a:p>
          <a:p>
            <a:pPr algn="ctr" defTabSz="914400" fontAlgn="base">
              <a:spcBef>
                <a:spcPct val="0"/>
              </a:spcBef>
              <a:spcAft>
                <a:spcPct val="0"/>
              </a:spcAft>
              <a:defRPr/>
            </a:pPr>
            <a:r>
              <a:rPr lang="en-US" sz="4400" dirty="0">
                <a:solidFill>
                  <a:srgbClr val="000000"/>
                </a:solidFill>
              </a:rPr>
              <a:t>Par Level </a:t>
            </a:r>
            <a:endParaRPr lang="en-US" sz="4400" dirty="0">
              <a:solidFill>
                <a:srgbClr val="008000"/>
              </a:solidFill>
            </a:endParaRPr>
          </a:p>
        </p:txBody>
      </p:sp>
      <p:sp>
        <p:nvSpPr>
          <p:cNvPr id="5" name="Rectangle 2"/>
          <p:cNvSpPr>
            <a:spLocks noChangeArrowheads="1"/>
          </p:cNvSpPr>
          <p:nvPr/>
        </p:nvSpPr>
        <p:spPr bwMode="auto">
          <a:xfrm>
            <a:off x="2438400" y="6172202"/>
            <a:ext cx="6705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a:solidFill>
                  <a:srgbClr val="000000"/>
                </a:solidFill>
                <a:latin typeface="Calibri" pitchFamily="34" charset="0"/>
              </a:rPr>
              <a:t>												</a:t>
            </a:r>
            <a:endParaRPr lang="en-US" altLang="en-US" sz="1200" dirty="0">
              <a:solidFill>
                <a:srgbClr val="000000"/>
              </a:solidFill>
              <a:latin typeface="Calibri" pitchFamily="34" charset="0"/>
            </a:endParaRPr>
          </a:p>
        </p:txBody>
      </p:sp>
      <p:sp>
        <p:nvSpPr>
          <p:cNvPr id="2" name="Date Placeholder 1"/>
          <p:cNvSpPr>
            <a:spLocks noGrp="1"/>
          </p:cNvSpPr>
          <p:nvPr>
            <p:ph type="dt" sz="half" idx="10"/>
          </p:nvPr>
        </p:nvSpPr>
        <p:spPr>
          <a:xfrm>
            <a:off x="8169899" y="6508244"/>
            <a:ext cx="974103" cy="365125"/>
          </a:xfrm>
        </p:spPr>
        <p:txBody>
          <a:bodyPr/>
          <a:lstStyle/>
          <a:p>
            <a:r>
              <a:rPr lang="en-US" dirty="0">
                <a:solidFill>
                  <a:srgbClr val="000000"/>
                </a:solidFill>
              </a:rPr>
              <a:t>5/11/17</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600" y="2930863"/>
            <a:ext cx="4622800" cy="2808351"/>
          </a:xfrm>
          <a:prstGeom prst="rect">
            <a:avLst/>
          </a:prstGeom>
        </p:spPr>
      </p:pic>
    </p:spTree>
    <p:custDataLst>
      <p:tags r:id="rId1"/>
    </p:custDataLst>
    <p:extLst>
      <p:ext uri="{BB962C8B-B14F-4D97-AF65-F5344CB8AC3E}">
        <p14:creationId xmlns:p14="http://schemas.microsoft.com/office/powerpoint/2010/main" val="326388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412682"/>
            <a:ext cx="8193023" cy="885824"/>
          </a:xfrm>
        </p:spPr>
        <p:txBody>
          <a:bodyPr/>
          <a:lstStyle/>
          <a:p>
            <a:pPr algn="l"/>
            <a:r>
              <a:rPr lang="en-US" altLang="en-US" sz="4000" b="1" dirty="0" smtClean="0">
                <a:solidFill>
                  <a:srgbClr val="000000"/>
                </a:solidFill>
              </a:rPr>
              <a:t>Test Your Knowledge: Par Level</a:t>
            </a:r>
            <a:endParaRPr lang="en-US" altLang="en-US" sz="4000" b="1" dirty="0">
              <a:solidFill>
                <a:srgbClr val="000000"/>
              </a:solidFill>
            </a:endParaRPr>
          </a:p>
        </p:txBody>
      </p:sp>
      <p:sp>
        <p:nvSpPr>
          <p:cNvPr id="2" name="TextBox 1"/>
          <p:cNvSpPr txBox="1"/>
          <p:nvPr/>
        </p:nvSpPr>
        <p:spPr>
          <a:xfrm>
            <a:off x="511924" y="1214846"/>
            <a:ext cx="8136541" cy="1384995"/>
          </a:xfrm>
          <a:prstGeom prst="rect">
            <a:avLst/>
          </a:prstGeom>
          <a:noFill/>
        </p:spPr>
        <p:txBody>
          <a:bodyPr wrap="square" rtlCol="0">
            <a:spAutoFit/>
          </a:bodyPr>
          <a:lstStyle/>
          <a:p>
            <a:r>
              <a:rPr lang="en-US" sz="2800" dirty="0" smtClean="0">
                <a:solidFill>
                  <a:srgbClr val="000000"/>
                </a:solidFill>
              </a:rPr>
              <a:t>Cloverleaf Elementary cafeteria uses .75 cases of </a:t>
            </a:r>
            <a:r>
              <a:rPr lang="en-US" sz="2800" dirty="0" err="1" smtClean="0">
                <a:solidFill>
                  <a:srgbClr val="000000"/>
                </a:solidFill>
              </a:rPr>
              <a:t>sporkettes</a:t>
            </a:r>
            <a:r>
              <a:rPr lang="en-US" sz="2800" dirty="0" smtClean="0">
                <a:solidFill>
                  <a:srgbClr val="000000"/>
                </a:solidFill>
              </a:rPr>
              <a:t> per day. They receive their delivery every Tuesday. What </a:t>
            </a:r>
            <a:r>
              <a:rPr lang="en-US" sz="2800" dirty="0">
                <a:solidFill>
                  <a:srgbClr val="000000"/>
                </a:solidFill>
              </a:rPr>
              <a:t>is the par level</a:t>
            </a:r>
            <a:r>
              <a:rPr lang="en-US" sz="2800" dirty="0" smtClean="0">
                <a:solidFill>
                  <a:srgbClr val="000000"/>
                </a:solidFill>
              </a:rPr>
              <a:t>? </a:t>
            </a:r>
            <a:endParaRPr lang="en-US" sz="2800" dirty="0">
              <a:solidFill>
                <a:srgbClr val="000000"/>
              </a:solidFill>
            </a:endParaRPr>
          </a:p>
        </p:txBody>
      </p:sp>
      <p:sp>
        <p:nvSpPr>
          <p:cNvPr id="27" name="Flowchart: Connector 26"/>
          <p:cNvSpPr/>
          <p:nvPr/>
        </p:nvSpPr>
        <p:spPr>
          <a:xfrm>
            <a:off x="425757" y="3222503"/>
            <a:ext cx="781939" cy="781939"/>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1</a:t>
            </a:r>
          </a:p>
        </p:txBody>
      </p:sp>
      <p:sp>
        <p:nvSpPr>
          <p:cNvPr id="31" name="Flowchart: Connector 30"/>
          <p:cNvSpPr/>
          <p:nvPr/>
        </p:nvSpPr>
        <p:spPr>
          <a:xfrm>
            <a:off x="425757" y="4525598"/>
            <a:ext cx="781939" cy="781939"/>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2</a:t>
            </a:r>
          </a:p>
        </p:txBody>
      </p:sp>
      <p:graphicFrame>
        <p:nvGraphicFramePr>
          <p:cNvPr id="12" name="Table 11"/>
          <p:cNvGraphicFramePr>
            <a:graphicFrameLocks noGrp="1"/>
          </p:cNvGraphicFramePr>
          <p:nvPr>
            <p:extLst>
              <p:ext uri="{D42A27DB-BD31-4B8C-83A1-F6EECF244321}">
                <p14:modId xmlns:p14="http://schemas.microsoft.com/office/powerpoint/2010/main" val="533115218"/>
              </p:ext>
            </p:extLst>
          </p:nvPr>
        </p:nvGraphicFramePr>
        <p:xfrm>
          <a:off x="1603375" y="4573143"/>
          <a:ext cx="5937250" cy="799465"/>
        </p:xfrm>
        <a:graphic>
          <a:graphicData uri="http://schemas.openxmlformats.org/drawingml/2006/table">
            <a:tbl>
              <a:tblPr firstRow="1" firstCol="1" bandRow="1"/>
              <a:tblGrid>
                <a:gridCol w="1978660">
                  <a:extLst>
                    <a:ext uri="{9D8B030D-6E8A-4147-A177-3AD203B41FA5}">
                      <a16:colId xmlns:a16="http://schemas.microsoft.com/office/drawing/2014/main" val="20000"/>
                    </a:ext>
                  </a:extLst>
                </a:gridCol>
                <a:gridCol w="1979295">
                  <a:extLst>
                    <a:ext uri="{9D8B030D-6E8A-4147-A177-3AD203B41FA5}">
                      <a16:colId xmlns:a16="http://schemas.microsoft.com/office/drawing/2014/main" val="20001"/>
                    </a:ext>
                  </a:extLst>
                </a:gridCol>
                <a:gridCol w="1979295">
                  <a:extLst>
                    <a:ext uri="{9D8B030D-6E8A-4147-A177-3AD203B41FA5}">
                      <a16:colId xmlns:a16="http://schemas.microsoft.com/office/drawing/2014/main" val="20002"/>
                    </a:ext>
                  </a:extLst>
                </a:gridCol>
              </a:tblGrid>
              <a:tr h="799465">
                <a:tc>
                  <a:txBody>
                    <a:bodyPr/>
                    <a:lstStyle/>
                    <a:p>
                      <a:pPr marL="0" marR="0" algn="ctr">
                        <a:spcBef>
                          <a:spcPts val="0"/>
                        </a:spcBef>
                        <a:spcAft>
                          <a:spcPts val="0"/>
                        </a:spcAft>
                        <a:tabLst>
                          <a:tab pos="1176655" algn="l"/>
                        </a:tabLst>
                      </a:pPr>
                      <a:endParaRPr lang="en-US" sz="1100" b="1" kern="0" dirty="0">
                        <a:effectLst/>
                        <a:latin typeface="Calibri" panose="020F0502020204030204" pitchFamily="34" charset="0"/>
                      </a:endParaRPr>
                    </a:p>
                    <a:p>
                      <a:pPr marL="0" marR="0" algn="ctr">
                        <a:lnSpc>
                          <a:spcPct val="107000"/>
                        </a:lnSpc>
                        <a:spcBef>
                          <a:spcPts val="0"/>
                        </a:spcBef>
                        <a:spcAft>
                          <a:spcPts val="0"/>
                        </a:spcAft>
                        <a:tabLst>
                          <a:tab pos="1176655" algn="l"/>
                        </a:tabLst>
                      </a:pPr>
                      <a:r>
                        <a:rPr lang="en-US" sz="2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 </a:t>
                      </a:r>
                      <a:r>
                        <a:rPr lang="en-US" sz="2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 </a:t>
                      </a:r>
                      <a:r>
                        <a:rPr lang="en-US" sz="2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600" b="1" kern="0" dirty="0" smtClean="0">
                          <a:solidFill>
                            <a:srgbClr val="000000"/>
                          </a:solidFill>
                          <a:effectLst/>
                          <a:latin typeface="Calibri" panose="020F0502020204030204" pitchFamily="34" charset="0"/>
                        </a:rPr>
                        <a:t>.75</a:t>
                      </a:r>
                      <a:endParaRPr lang="en-US" sz="1100" b="1" kern="0" dirty="0">
                        <a:solidFill>
                          <a:srgbClr val="000000"/>
                        </a:solidFill>
                        <a:effectLst/>
                        <a:latin typeface="Calibri" panose="020F050202020403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457200" algn="l"/>
                        </a:tabLst>
                      </a:pPr>
                      <a:r>
                        <a:rPr lang="en-US" sz="2600" b="1" kern="0" dirty="0">
                          <a:solidFill>
                            <a:srgbClr val="000000"/>
                          </a:solidFill>
                          <a:effectLst/>
                          <a:latin typeface="Calibri" panose="020F0502020204030204" pitchFamily="34" charset="0"/>
                        </a:rPr>
                        <a:t>?</a:t>
                      </a:r>
                      <a:endParaRPr lang="en-US" sz="1100" b="1" kern="0" dirty="0">
                        <a:solidFill>
                          <a:srgbClr val="000000"/>
                        </a:solidFill>
                        <a:effectLst/>
                        <a:latin typeface="Calibri" panose="020F0502020204030204" pitchFamily="34"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9" name="Plus 18"/>
          <p:cNvSpPr/>
          <p:nvPr/>
        </p:nvSpPr>
        <p:spPr>
          <a:xfrm>
            <a:off x="3387735" y="4780716"/>
            <a:ext cx="390525" cy="3889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Equals 2"/>
          <p:cNvSpPr/>
          <p:nvPr/>
        </p:nvSpPr>
        <p:spPr>
          <a:xfrm>
            <a:off x="5367348" y="4826928"/>
            <a:ext cx="388937" cy="3556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4024934516"/>
              </p:ext>
            </p:extLst>
          </p:nvPr>
        </p:nvGraphicFramePr>
        <p:xfrm>
          <a:off x="1603376" y="3240388"/>
          <a:ext cx="5937250" cy="906313"/>
        </p:xfrm>
        <a:graphic>
          <a:graphicData uri="http://schemas.openxmlformats.org/drawingml/2006/table">
            <a:tbl>
              <a:tblPr firstRow="1" firstCol="1" bandRow="1"/>
              <a:tblGrid>
                <a:gridCol w="1989216">
                  <a:extLst>
                    <a:ext uri="{9D8B030D-6E8A-4147-A177-3AD203B41FA5}">
                      <a16:colId xmlns:a16="http://schemas.microsoft.com/office/drawing/2014/main" val="20000"/>
                    </a:ext>
                  </a:extLst>
                </a:gridCol>
                <a:gridCol w="1974017">
                  <a:extLst>
                    <a:ext uri="{9D8B030D-6E8A-4147-A177-3AD203B41FA5}">
                      <a16:colId xmlns:a16="http://schemas.microsoft.com/office/drawing/2014/main" val="20001"/>
                    </a:ext>
                  </a:extLst>
                </a:gridCol>
                <a:gridCol w="1974017">
                  <a:extLst>
                    <a:ext uri="{9D8B030D-6E8A-4147-A177-3AD203B41FA5}">
                      <a16:colId xmlns:a16="http://schemas.microsoft.com/office/drawing/2014/main" val="20002"/>
                    </a:ext>
                  </a:extLst>
                </a:gridCol>
              </a:tblGrid>
              <a:tr h="906313">
                <a:tc>
                  <a:txBody>
                    <a:bodyPr/>
                    <a:lstStyle/>
                    <a:p>
                      <a:pPr marL="0" marR="0" algn="ctr">
                        <a:spcBef>
                          <a:spcPts val="0"/>
                        </a:spcBef>
                        <a:spcAft>
                          <a:spcPts val="0"/>
                        </a:spcAft>
                        <a:tabLst>
                          <a:tab pos="1176655" algn="l"/>
                        </a:tabLst>
                      </a:pPr>
                      <a:r>
                        <a:rPr lang="en-US" sz="400" b="1" kern="0" dirty="0">
                          <a:effectLst/>
                          <a:latin typeface="Calibri" panose="020F0502020204030204" pitchFamily="34" charset="0"/>
                        </a:rPr>
                        <a:t> </a:t>
                      </a:r>
                    </a:p>
                    <a:p>
                      <a:pPr marL="0" marR="0" algn="ctr">
                        <a:spcBef>
                          <a:spcPts val="0"/>
                        </a:spcBef>
                        <a:spcAft>
                          <a:spcPts val="0"/>
                        </a:spcAft>
                        <a:tabLst>
                          <a:tab pos="1176655" algn="l"/>
                        </a:tabLst>
                      </a:pPr>
                      <a:r>
                        <a:rPr lang="en-US" sz="1800" b="1" dirty="0">
                          <a:solidFill>
                            <a:srgbClr val="000000"/>
                          </a:solidFill>
                          <a:effectLst/>
                          <a:latin typeface="Calibri" panose="020F0502020204030204" pitchFamily="34" charset="0"/>
                        </a:rPr>
                        <a:t>Average Daily Use</a:t>
                      </a:r>
                    </a:p>
                    <a:p>
                      <a:pPr marL="0" marR="0" algn="ctr">
                        <a:spcBef>
                          <a:spcPts val="0"/>
                        </a:spcBef>
                        <a:spcAft>
                          <a:spcPts val="40"/>
                        </a:spcAft>
                        <a:tabLst>
                          <a:tab pos="1176655" algn="l"/>
                        </a:tabLst>
                      </a:pPr>
                      <a:r>
                        <a:rPr lang="en-US" sz="1600" b="1" dirty="0">
                          <a:solidFill>
                            <a:srgbClr val="000000"/>
                          </a:solidFill>
                          <a:effectLst/>
                          <a:latin typeface="Calibri" panose="020F0502020204030204" pitchFamily="34" charset="0"/>
                        </a:rPr>
                        <a:t>X</a:t>
                      </a:r>
                    </a:p>
                    <a:p>
                      <a:pPr marL="0" marR="0" algn="ctr">
                        <a:lnSpc>
                          <a:spcPct val="107000"/>
                        </a:lnSpc>
                        <a:spcBef>
                          <a:spcPts val="0"/>
                        </a:spcBef>
                        <a:spcAft>
                          <a:spcPts val="0"/>
                        </a:spcAft>
                        <a:tabLst>
                          <a:tab pos="1176655" algn="l"/>
                        </a:tabLs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operating days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endParaRPr lang="en-US" sz="1100" b="1" kern="0" dirty="0">
                        <a:solidFill>
                          <a:srgbClr val="000000"/>
                        </a:solidFill>
                        <a:effectLst/>
                        <a:latin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kern="0" dirty="0">
                          <a:solidFill>
                            <a:srgbClr val="000000"/>
                          </a:solidFill>
                          <a:effectLst/>
                          <a:latin typeface="Calibri" panose="020F0502020204030204" pitchFamily="34" charset="0"/>
                        </a:rPr>
                        <a:t>1 day Usage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457200" algn="l"/>
                        </a:tabLst>
                      </a:pPr>
                      <a:r>
                        <a:rPr lang="en-US" sz="2400" b="1" kern="0" dirty="0">
                          <a:solidFill>
                            <a:srgbClr val="000000"/>
                          </a:solidFill>
                          <a:effectLst/>
                          <a:latin typeface="Calibri" panose="020F0502020204030204" pitchFamily="34" charset="0"/>
                        </a:rPr>
                        <a:t>Par Level</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8" name="Plus 27"/>
          <p:cNvSpPr/>
          <p:nvPr/>
        </p:nvSpPr>
        <p:spPr>
          <a:xfrm>
            <a:off x="3387729" y="3559193"/>
            <a:ext cx="390525" cy="3889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Equals 2"/>
          <p:cNvSpPr/>
          <p:nvPr/>
        </p:nvSpPr>
        <p:spPr>
          <a:xfrm>
            <a:off x="5367342" y="3557606"/>
            <a:ext cx="388937" cy="3556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6040056" y="4573143"/>
            <a:ext cx="1031304" cy="734393"/>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600" b="1" dirty="0" smtClean="0">
                <a:solidFill>
                  <a:srgbClr val="000000"/>
                </a:solidFill>
              </a:rPr>
              <a:t>4.5</a:t>
            </a:r>
            <a:endParaRPr lang="en-US" sz="2600" b="1" dirty="0">
              <a:solidFill>
                <a:srgbClr val="000000"/>
              </a:solidFill>
            </a:endParaRPr>
          </a:p>
        </p:txBody>
      </p:sp>
      <p:sp>
        <p:nvSpPr>
          <p:cNvPr id="18" name="Oval 17"/>
          <p:cNvSpPr/>
          <p:nvPr/>
        </p:nvSpPr>
        <p:spPr>
          <a:xfrm>
            <a:off x="2857510" y="4800600"/>
            <a:ext cx="311150" cy="369054"/>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600" b="1" dirty="0">
              <a:solidFill>
                <a:srgbClr val="000000"/>
              </a:solidFill>
            </a:endParaRPr>
          </a:p>
        </p:txBody>
      </p:sp>
    </p:spTree>
    <p:custDataLst>
      <p:tags r:id="rId1"/>
    </p:custDataLst>
    <p:extLst>
      <p:ext uri="{BB962C8B-B14F-4D97-AF65-F5344CB8AC3E}">
        <p14:creationId xmlns:p14="http://schemas.microsoft.com/office/powerpoint/2010/main" val="409368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512642" y="1560789"/>
            <a:ext cx="8316048"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2400" dirty="0">
                <a:solidFill>
                  <a:srgbClr val="000000"/>
                </a:solidFill>
              </a:rPr>
              <a:t>Using the par level for ordering will help to maintain a low level of non-moving inventory while providing a safety stock for unexpected events</a:t>
            </a:r>
            <a:r>
              <a:rPr lang="en-US" sz="2400" dirty="0" smtClean="0">
                <a:solidFill>
                  <a:srgbClr val="000000"/>
                </a:solidFill>
              </a:rPr>
              <a:t>.</a:t>
            </a:r>
          </a:p>
          <a:p>
            <a:pPr marL="0" indent="0">
              <a:spcBef>
                <a:spcPts val="600"/>
              </a:spcBef>
              <a:buNone/>
            </a:pPr>
            <a:endParaRPr lang="en-US" sz="2400" dirty="0">
              <a:solidFill>
                <a:srgbClr val="000000"/>
              </a:solidFill>
            </a:endParaRPr>
          </a:p>
          <a:p>
            <a:pPr marL="0" indent="0">
              <a:spcBef>
                <a:spcPts val="200"/>
              </a:spcBef>
              <a:buNone/>
            </a:pPr>
            <a:r>
              <a:rPr lang="en-US" sz="2400" dirty="0">
                <a:solidFill>
                  <a:srgbClr val="000000"/>
                </a:solidFill>
              </a:rPr>
              <a:t>To calculate orders using your par level:</a:t>
            </a:r>
          </a:p>
          <a:p>
            <a:pPr marL="0" indent="0">
              <a:buNone/>
            </a:pPr>
            <a:endParaRPr lang="en-US" sz="2800" dirty="0">
              <a:solidFill>
                <a:srgbClr val="000000"/>
              </a:solidFill>
            </a:endParaRPr>
          </a:p>
        </p:txBody>
      </p:sp>
      <p:sp>
        <p:nvSpPr>
          <p:cNvPr id="14338" name="Rectangle 2"/>
          <p:cNvSpPr>
            <a:spLocks noGrp="1" noChangeArrowheads="1"/>
          </p:cNvSpPr>
          <p:nvPr>
            <p:ph type="title"/>
          </p:nvPr>
        </p:nvSpPr>
        <p:spPr>
          <a:xfrm>
            <a:off x="512644" y="493476"/>
            <a:ext cx="8193023" cy="885824"/>
          </a:xfrm>
        </p:spPr>
        <p:txBody>
          <a:bodyPr/>
          <a:lstStyle/>
          <a:p>
            <a:pPr algn="l"/>
            <a:r>
              <a:rPr lang="en-US" altLang="en-US" sz="4000" b="1" dirty="0">
                <a:solidFill>
                  <a:srgbClr val="000000"/>
                </a:solidFill>
              </a:rPr>
              <a:t>Ordering Using Par Level</a:t>
            </a:r>
          </a:p>
        </p:txBody>
      </p:sp>
      <p:sp>
        <p:nvSpPr>
          <p:cNvPr id="8" name="Text Box 2"/>
          <p:cNvSpPr txBox="1">
            <a:spLocks noChangeArrowheads="1"/>
          </p:cNvSpPr>
          <p:nvPr/>
        </p:nvSpPr>
        <p:spPr bwMode="auto">
          <a:xfrm>
            <a:off x="706834" y="3862035"/>
            <a:ext cx="4988168" cy="1758737"/>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2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You have  </a:t>
            </a:r>
            <a:r>
              <a:rPr lang="en-US" sz="2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 </a:t>
            </a:r>
            <a:r>
              <a:rPr lang="en-US" sz="22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t>
            </a:r>
            <a:r>
              <a:rPr lang="en-US" sz="2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carry-out trays on hand</a:t>
            </a:r>
          </a:p>
          <a:p>
            <a:pPr marL="0" marR="0">
              <a:lnSpc>
                <a:spcPct val="107000"/>
              </a:lnSpc>
              <a:spcBef>
                <a:spcPts val="0"/>
              </a:spcBef>
              <a:spcAft>
                <a:spcPts val="0"/>
              </a:spcAft>
            </a:pPr>
            <a:endParaRPr lang="en-US" sz="1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200" b="1" kern="0" dirty="0" smtClean="0">
                <a:effectLst/>
                <a:latin typeface="Calibri" panose="020F0502020204030204" pitchFamily="34" charset="0"/>
              </a:rPr>
              <a:t>Par </a:t>
            </a:r>
            <a:r>
              <a:rPr lang="en-US" sz="2200" b="1" kern="0" dirty="0">
                <a:effectLst/>
                <a:latin typeface="Calibri" panose="020F0502020204030204" pitchFamily="34" charset="0"/>
              </a:rPr>
              <a:t>level 					     9</a:t>
            </a:r>
          </a:p>
          <a:p>
            <a:pPr>
              <a:lnSpc>
                <a:spcPct val="107000"/>
              </a:lnSpc>
            </a:pPr>
            <a:r>
              <a:rPr lang="en-US" sz="2200" b="1" kern="0" dirty="0">
                <a:solidFill>
                  <a:srgbClr val="000000"/>
                </a:solidFill>
                <a:effectLst/>
                <a:latin typeface="Calibri" panose="020F0502020204030204" pitchFamily="34" charset="0"/>
              </a:rPr>
              <a:t>Minus </a:t>
            </a:r>
            <a:r>
              <a:rPr lang="en-US" sz="2200" b="1" kern="0" dirty="0" smtClean="0">
                <a:solidFill>
                  <a:srgbClr val="000000"/>
                </a:solidFill>
                <a:latin typeface="Calibri" panose="020F0502020204030204" pitchFamily="34" charset="0"/>
              </a:rPr>
              <a:t>on hand                     </a:t>
            </a:r>
            <a:r>
              <a:rPr lang="en-US" sz="2200" b="1" kern="0" dirty="0" smtClean="0">
                <a:solidFill>
                  <a:srgbClr val="000000"/>
                </a:solidFill>
                <a:effectLst/>
                <a:latin typeface="Calibri" panose="020F0502020204030204" pitchFamily="34" charset="0"/>
              </a:rPr>
              <a:t>       </a:t>
            </a:r>
            <a:r>
              <a:rPr lang="en-US" sz="2200" b="1" u="sng" kern="0" dirty="0">
                <a:solidFill>
                  <a:srgbClr val="000000"/>
                </a:solidFill>
                <a:latin typeface="Calibri" panose="020F0502020204030204" pitchFamily="34" charset="0"/>
              </a:rPr>
              <a:t>2.5</a:t>
            </a:r>
            <a:endParaRPr lang="en-US" sz="2200" b="1" kern="0" dirty="0">
              <a:solidFill>
                <a:srgbClr val="000000"/>
              </a:solidFill>
              <a:effectLst/>
              <a:latin typeface="Calibri" panose="020F0502020204030204" pitchFamily="34" charset="0"/>
            </a:endParaRPr>
          </a:p>
          <a:p>
            <a:pPr marL="0" marR="0">
              <a:lnSpc>
                <a:spcPct val="107000"/>
              </a:lnSpc>
              <a:spcBef>
                <a:spcPts val="0"/>
              </a:spcBef>
              <a:spcAft>
                <a:spcPts val="800"/>
              </a:spcAft>
            </a:pPr>
            <a:r>
              <a:rPr lang="en-US" sz="2200" b="1" kern="0" dirty="0">
                <a:solidFill>
                  <a:srgbClr val="FF0000"/>
                </a:solidFill>
                <a:effectLst/>
                <a:latin typeface="Calibri" panose="020F0502020204030204" pitchFamily="34" charset="0"/>
              </a:rPr>
              <a:t>Equals Order                               </a:t>
            </a:r>
            <a:r>
              <a:rPr lang="en-US" sz="2200" b="1" kern="0" dirty="0">
                <a:solidFill>
                  <a:schemeClr val="accent1"/>
                </a:solidFill>
                <a:effectLst/>
                <a:latin typeface="Calibri" panose="020F0502020204030204" pitchFamily="34" charset="0"/>
              </a:rPr>
              <a:t>6.5 or 7 cs.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818983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solidFill>
                  <a:srgbClr val="000000"/>
                </a:solidFill>
              </a:rPr>
              <a:t>Forecasting For Holidays and UA Days</a:t>
            </a:r>
            <a:endParaRPr lang="en-US" dirty="0"/>
          </a:p>
        </p:txBody>
      </p:sp>
      <p:sp>
        <p:nvSpPr>
          <p:cNvPr id="5" name="Content Placeholder 4"/>
          <p:cNvSpPr>
            <a:spLocks noGrp="1"/>
          </p:cNvSpPr>
          <p:nvPr>
            <p:ph idx="1"/>
          </p:nvPr>
        </p:nvSpPr>
        <p:spPr>
          <a:xfrm>
            <a:off x="639279" y="1353144"/>
            <a:ext cx="7794857" cy="4662645"/>
          </a:xfrm>
        </p:spPr>
        <p:txBody>
          <a:bodyPr>
            <a:normAutofit lnSpcReduction="10000"/>
          </a:bodyPr>
          <a:lstStyle/>
          <a:p>
            <a:pPr marL="0" indent="0">
              <a:buNone/>
            </a:pPr>
            <a:r>
              <a:rPr lang="en-US" sz="2800" dirty="0" smtClean="0">
                <a:solidFill>
                  <a:srgbClr val="000000"/>
                </a:solidFill>
              </a:rPr>
              <a:t>Keep in mind, during the school year, there will be Holidays and Unassigned days. It is not necessary to order food and supplies for those non-working days. </a:t>
            </a:r>
          </a:p>
          <a:p>
            <a:pPr marL="0" indent="0">
              <a:buNone/>
            </a:pPr>
            <a:r>
              <a:rPr lang="en-US" sz="2800" dirty="0" smtClean="0">
                <a:solidFill>
                  <a:srgbClr val="000000"/>
                </a:solidFill>
              </a:rPr>
              <a:t>Here are some examples of the Holidays we observe:</a:t>
            </a:r>
          </a:p>
          <a:p>
            <a:pPr marL="857250" lvl="1" indent="-457200">
              <a:buFont typeface="Wingdings" panose="05000000000000000000" pitchFamily="2" charset="2"/>
              <a:buChar char="Ø"/>
            </a:pPr>
            <a:r>
              <a:rPr lang="en-US" sz="2600" dirty="0" smtClean="0">
                <a:solidFill>
                  <a:srgbClr val="000000"/>
                </a:solidFill>
              </a:rPr>
              <a:t>Veterans Day</a:t>
            </a:r>
          </a:p>
          <a:p>
            <a:pPr marL="857250" lvl="1" indent="-457200">
              <a:buFont typeface="Wingdings" panose="05000000000000000000" pitchFamily="2" charset="2"/>
              <a:buChar char="Ø"/>
            </a:pPr>
            <a:r>
              <a:rPr lang="en-US" sz="2600" dirty="0" smtClean="0">
                <a:solidFill>
                  <a:srgbClr val="000000"/>
                </a:solidFill>
              </a:rPr>
              <a:t>Thanksgiving</a:t>
            </a:r>
          </a:p>
          <a:p>
            <a:pPr marL="857250" lvl="1" indent="-457200">
              <a:buFont typeface="Wingdings" panose="05000000000000000000" pitchFamily="2" charset="2"/>
              <a:buChar char="Ø"/>
            </a:pPr>
            <a:r>
              <a:rPr lang="en-US" sz="2600" dirty="0" smtClean="0">
                <a:solidFill>
                  <a:srgbClr val="000000"/>
                </a:solidFill>
              </a:rPr>
              <a:t>Presidents’ Day </a:t>
            </a:r>
          </a:p>
          <a:p>
            <a:pPr marL="857250" lvl="1" indent="-457200">
              <a:buFont typeface="Wingdings" panose="05000000000000000000" pitchFamily="2" charset="2"/>
              <a:buChar char="Ø"/>
            </a:pPr>
            <a:r>
              <a:rPr lang="en-US" sz="2600" dirty="0" smtClean="0">
                <a:solidFill>
                  <a:srgbClr val="000000"/>
                </a:solidFill>
              </a:rPr>
              <a:t>Memorial Day</a:t>
            </a:r>
          </a:p>
          <a:p>
            <a:pPr marL="0" indent="0">
              <a:buNone/>
            </a:pPr>
            <a:r>
              <a:rPr lang="en-US" sz="2400" b="1" dirty="0" smtClean="0">
                <a:solidFill>
                  <a:srgbClr val="000000"/>
                </a:solidFill>
              </a:rPr>
              <a:t>Reminder: </a:t>
            </a:r>
            <a:r>
              <a:rPr lang="en-US" sz="2400" dirty="0" smtClean="0">
                <a:solidFill>
                  <a:srgbClr val="000000"/>
                </a:solidFill>
              </a:rPr>
              <a:t>Do not include these single holidays or any Unassigned days to your forecasting. </a:t>
            </a:r>
          </a:p>
          <a:p>
            <a:pPr marL="857250" lvl="1" indent="-457200">
              <a:buFont typeface="Wingdings" panose="05000000000000000000" pitchFamily="2" charset="2"/>
              <a:buChar char="Ø"/>
            </a:pPr>
            <a:endParaRPr lang="en-US" sz="2600" dirty="0" smtClean="0">
              <a:solidFill>
                <a:srgbClr val="000000"/>
              </a:solidFill>
            </a:endParaRPr>
          </a:p>
        </p:txBody>
      </p:sp>
    </p:spTree>
    <p:extLst>
      <p:ext uri="{BB962C8B-B14F-4D97-AF65-F5344CB8AC3E}">
        <p14:creationId xmlns:p14="http://schemas.microsoft.com/office/powerpoint/2010/main" val="4228327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solidFill>
                  <a:srgbClr val="000000"/>
                </a:solidFill>
              </a:rPr>
              <a:t>Activity #1: Forecasting 1 Day A Week Delivery</a:t>
            </a:r>
            <a:endParaRPr lang="en-US" dirty="0"/>
          </a:p>
        </p:txBody>
      </p:sp>
      <p:sp>
        <p:nvSpPr>
          <p:cNvPr id="5" name="Content Placeholder 4"/>
          <p:cNvSpPr>
            <a:spLocks noGrp="1"/>
          </p:cNvSpPr>
          <p:nvPr>
            <p:ph idx="1"/>
          </p:nvPr>
        </p:nvSpPr>
        <p:spPr>
          <a:xfrm>
            <a:off x="579120" y="1569720"/>
            <a:ext cx="7559040" cy="4236719"/>
          </a:xfrm>
        </p:spPr>
        <p:txBody>
          <a:bodyPr>
            <a:normAutofit/>
          </a:bodyPr>
          <a:lstStyle/>
          <a:p>
            <a:pPr marL="0" indent="0">
              <a:buNone/>
            </a:pPr>
            <a:r>
              <a:rPr lang="en-US" sz="2800" dirty="0" smtClean="0">
                <a:solidFill>
                  <a:srgbClr val="000000"/>
                </a:solidFill>
              </a:rPr>
              <a:t>Penguin Elementary uses 1.5 cases of </a:t>
            </a:r>
            <a:r>
              <a:rPr lang="en-US" sz="2800" dirty="0" err="1" smtClean="0">
                <a:solidFill>
                  <a:srgbClr val="000000"/>
                </a:solidFill>
              </a:rPr>
              <a:t>sporkettes</a:t>
            </a:r>
            <a:r>
              <a:rPr lang="en-US" sz="2800" dirty="0" smtClean="0">
                <a:solidFill>
                  <a:srgbClr val="000000"/>
                </a:solidFill>
              </a:rPr>
              <a:t> per day. </a:t>
            </a:r>
          </a:p>
          <a:p>
            <a:pPr lvl="1">
              <a:buFont typeface="Wingdings" panose="05000000000000000000" pitchFamily="2" charset="2"/>
              <a:buChar char="Ø"/>
            </a:pPr>
            <a:r>
              <a:rPr lang="en-US" sz="2600" dirty="0">
                <a:solidFill>
                  <a:srgbClr val="000000"/>
                </a:solidFill>
              </a:rPr>
              <a:t>Edit and Save Shopping List must be completed by  Thursday</a:t>
            </a:r>
          </a:p>
          <a:p>
            <a:pPr lvl="1">
              <a:buFont typeface="Wingdings" panose="05000000000000000000" pitchFamily="2" charset="2"/>
              <a:buChar char="Ø"/>
            </a:pPr>
            <a:r>
              <a:rPr lang="en-US" sz="2600" dirty="0" smtClean="0">
                <a:solidFill>
                  <a:srgbClr val="000000"/>
                </a:solidFill>
              </a:rPr>
              <a:t>The delivery day for Grocery and Staples is every Tuesday  </a:t>
            </a:r>
          </a:p>
          <a:p>
            <a:pPr marL="57150" indent="0">
              <a:buNone/>
            </a:pPr>
            <a:r>
              <a:rPr lang="en-US" sz="3000" dirty="0" smtClean="0">
                <a:solidFill>
                  <a:srgbClr val="000000"/>
                </a:solidFill>
              </a:rPr>
              <a:t>Answer the following questions on the handout for Activity 1A, to forecast the orders. </a:t>
            </a:r>
          </a:p>
        </p:txBody>
      </p:sp>
    </p:spTree>
    <p:extLst>
      <p:ext uri="{BB962C8B-B14F-4D97-AF65-F5344CB8AC3E}">
        <p14:creationId xmlns:p14="http://schemas.microsoft.com/office/powerpoint/2010/main" val="191273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solidFill>
                  <a:srgbClr val="000000"/>
                </a:solidFill>
              </a:rPr>
              <a:t>Activity #1A: Forecasting </a:t>
            </a:r>
            <a:r>
              <a:rPr lang="en-US" altLang="en-US" b="1" dirty="0">
                <a:solidFill>
                  <a:srgbClr val="000000"/>
                </a:solidFill>
              </a:rPr>
              <a:t>1-Day </a:t>
            </a:r>
            <a:r>
              <a:rPr lang="en-US" altLang="en-US" b="1" dirty="0" smtClean="0">
                <a:solidFill>
                  <a:srgbClr val="000000"/>
                </a:solidFill>
              </a:rPr>
              <a:t>Delivery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4983536"/>
              </p:ext>
            </p:extLst>
          </p:nvPr>
        </p:nvGraphicFramePr>
        <p:xfrm>
          <a:off x="457200" y="1830641"/>
          <a:ext cx="8229600" cy="4375905"/>
        </p:xfrm>
        <a:graphic>
          <a:graphicData uri="http://schemas.openxmlformats.org/drawingml/2006/table">
            <a:tbl>
              <a:tblPr firstRow="1">
                <a:tableStyleId>{616DA210-FB5B-4158-B5E0-FEB733F419BA}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45966">
                <a:tc>
                  <a:txBody>
                    <a:bodyPr/>
                    <a:lstStyle/>
                    <a:p>
                      <a:pPr marL="0" marR="0" algn="ctr">
                        <a:lnSpc>
                          <a:spcPct val="107000"/>
                        </a:lnSpc>
                        <a:spcBef>
                          <a:spcPts val="0"/>
                        </a:spcBef>
                        <a:spcAft>
                          <a:spcPts val="0"/>
                        </a:spcAft>
                      </a:pPr>
                      <a:r>
                        <a:rPr lang="en-US" sz="1600" dirty="0">
                          <a:solidFill>
                            <a:srgbClr val="000000"/>
                          </a:solidFill>
                          <a:effectLst/>
                        </a:rPr>
                        <a:t>Monday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Tuesday</a:t>
                      </a:r>
                    </a:p>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(Delivery 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Wednesday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Thursday</a:t>
                      </a:r>
                    </a:p>
                    <a:p>
                      <a:pPr marL="0" marR="0" algn="ctr">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(Forecast</a:t>
                      </a:r>
                      <a:r>
                        <a:rPr lang="en-US" sz="15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Use)</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Friday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0"/>
                  </a:ext>
                </a:extLst>
              </a:tr>
              <a:tr h="678686">
                <a:tc>
                  <a:txBody>
                    <a:bodyPr/>
                    <a:lstStyle/>
                    <a:p>
                      <a:pPr marL="0" marR="0">
                        <a:lnSpc>
                          <a:spcPct val="107000"/>
                        </a:lnSpc>
                        <a:spcBef>
                          <a:spcPts val="0"/>
                        </a:spcBef>
                        <a:spcAft>
                          <a:spcPts val="0"/>
                        </a:spcAft>
                      </a:pPr>
                      <a:r>
                        <a:rPr lang="en-US" sz="1600" dirty="0">
                          <a:solidFill>
                            <a:srgbClr val="000000"/>
                          </a:solidFill>
                          <a:effectLst/>
                        </a:rPr>
                        <a:t> 2</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3    </a:t>
                      </a:r>
                      <a:r>
                        <a:rPr lang="en-US" sz="1600" baseline="0" dirty="0" smtClean="0">
                          <a:solidFill>
                            <a:srgbClr val="000000"/>
                          </a:solidFill>
                          <a:effectLst/>
                        </a:rPr>
                        <a:t>          </a:t>
                      </a:r>
                      <a:r>
                        <a:rPr lang="en-US" sz="1600" b="1" dirty="0" smtClean="0">
                          <a:solidFill>
                            <a:schemeClr val="accent1">
                              <a:lumMod val="50000"/>
                            </a:schemeClr>
                          </a:solidFill>
                          <a:effectLst/>
                        </a:rPr>
                        <a:t>12 </a:t>
                      </a:r>
                      <a:r>
                        <a:rPr lang="en-US" sz="1600" b="1" dirty="0" err="1" smtClean="0">
                          <a:solidFill>
                            <a:schemeClr val="accent1">
                              <a:lumMod val="50000"/>
                            </a:schemeClr>
                          </a:solidFill>
                          <a:effectLst/>
                        </a:rPr>
                        <a:t>cs</a:t>
                      </a:r>
                      <a:endParaRPr lang="en-US" sz="1600" b="1" dirty="0">
                        <a:solidFill>
                          <a:schemeClr val="accent1">
                            <a:lumMod val="50000"/>
                          </a:schemeClr>
                        </a:solidFill>
                        <a:effectLst/>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4</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10.5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endParaRPr lang="en-US" sz="1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5</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9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Order Amt. ____</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6</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7.5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endParaRPr lang="en-US" sz="1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1"/>
                  </a:ext>
                </a:extLst>
              </a:tr>
              <a:tr h="742939">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9</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6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endParaRPr lang="en-US" sz="1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0000"/>
                        </a:lnSpc>
                        <a:spcBef>
                          <a:spcPts val="0"/>
                        </a:spcBef>
                        <a:spcAft>
                          <a:spcPts val="0"/>
                        </a:spcAft>
                      </a:pPr>
                      <a:r>
                        <a:rPr lang="en-US" sz="1600" dirty="0">
                          <a:solidFill>
                            <a:srgbClr val="000000"/>
                          </a:solidFill>
                          <a:effectLst/>
                        </a:rPr>
                        <a:t> </a:t>
                      </a:r>
                      <a:r>
                        <a:rPr lang="en-US" sz="1600" dirty="0" smtClean="0">
                          <a:solidFill>
                            <a:srgbClr val="000000"/>
                          </a:solidFill>
                          <a:effectLst/>
                        </a:rPr>
                        <a:t>10</a:t>
                      </a:r>
                      <a:r>
                        <a:rPr lang="en-US" sz="1600" baseline="0" dirty="0" smtClean="0">
                          <a:solidFill>
                            <a:srgbClr val="000000"/>
                          </a:solidFill>
                          <a:effectLst/>
                        </a:rPr>
                        <a:t>            </a:t>
                      </a:r>
                      <a:r>
                        <a:rPr lang="en-US" sz="1600" b="1" dirty="0" smtClean="0">
                          <a:solidFill>
                            <a:schemeClr val="accent1">
                              <a:lumMod val="50000"/>
                            </a:schemeClr>
                          </a:solidFill>
                          <a:effectLst/>
                        </a:rPr>
                        <a:t>4.5cs</a:t>
                      </a:r>
                    </a:p>
                    <a:p>
                      <a:pPr marL="0" marR="0">
                        <a:lnSpc>
                          <a:spcPct val="107000"/>
                        </a:lnSpc>
                        <a:spcBef>
                          <a:spcPts val="0"/>
                        </a:spcBef>
                        <a:spcAft>
                          <a:spcPts val="0"/>
                        </a:spcAft>
                      </a:pPr>
                      <a:r>
                        <a:rPr lang="en-US" sz="1600" b="1" dirty="0" smtClean="0">
                          <a:solidFill>
                            <a:srgbClr val="000000"/>
                          </a:solidFill>
                          <a:effectLst/>
                        </a:rPr>
                        <a:t>Delivery</a:t>
                      </a:r>
                      <a:r>
                        <a:rPr lang="en-US" sz="1600" b="1" baseline="0" dirty="0" smtClean="0">
                          <a:solidFill>
                            <a:srgbClr val="000000"/>
                          </a:solidFill>
                          <a:effectLst/>
                        </a:rPr>
                        <a:t>   </a:t>
                      </a:r>
                      <a:r>
                        <a:rPr lang="en-US" sz="1600" b="1" u="sng" baseline="0" dirty="0" smtClean="0">
                          <a:solidFill>
                            <a:srgbClr val="000000"/>
                          </a:solidFill>
                          <a:effectLst/>
                        </a:rPr>
                        <a:t>5_</a:t>
                      </a:r>
                      <a:r>
                        <a:rPr lang="en-US" sz="1600" b="1" u="sng" baseline="0" dirty="0">
                          <a:solidFill>
                            <a:srgbClr val="000000"/>
                          </a:solidFill>
                          <a:effectLst/>
                        </a:rPr>
                        <a:t> </a:t>
                      </a:r>
                      <a:r>
                        <a:rPr lang="en-US" sz="1600" b="1" u="none" baseline="0" dirty="0" smtClean="0">
                          <a:solidFill>
                            <a:srgbClr val="000000"/>
                          </a:solidFill>
                          <a:effectLst/>
                        </a:rPr>
                        <a:t> Total         9.5</a:t>
                      </a:r>
                      <a:endParaRPr lang="en-US" sz="1600" b="1" u="none" dirty="0">
                        <a:solidFill>
                          <a:srgbClr val="000000"/>
                        </a:solidFill>
                        <a:effectLst/>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11</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8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endParaRPr lang="en-US" sz="1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12 </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6.5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endParaRPr lang="en-US" sz="1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13</a:t>
                      </a:r>
                      <a:r>
                        <a:rPr lang="en-US" sz="1600" baseline="0" dirty="0" smtClean="0">
                          <a:solidFill>
                            <a:srgbClr val="000000"/>
                          </a:solidFill>
                          <a:effectLst/>
                        </a:rPr>
                        <a:t>              </a:t>
                      </a:r>
                      <a:r>
                        <a:rPr lang="en-US" sz="1600" b="1" dirty="0" smtClean="0">
                          <a:solidFill>
                            <a:schemeClr val="accent1">
                              <a:lumMod val="50000"/>
                            </a:schemeClr>
                          </a:solidFill>
                          <a:effectLst/>
                        </a:rPr>
                        <a:t>5 </a:t>
                      </a:r>
                      <a:r>
                        <a:rPr lang="en-US" sz="1600" b="1" dirty="0" err="1" smtClean="0">
                          <a:solidFill>
                            <a:schemeClr val="accent1">
                              <a:lumMod val="50000"/>
                            </a:schemeClr>
                          </a:solidFill>
                          <a:effectLst/>
                        </a:rPr>
                        <a:t>cs</a:t>
                      </a:r>
                      <a:endParaRPr lang="en-US" sz="1600" b="1" dirty="0">
                        <a:solidFill>
                          <a:schemeClr val="accent1">
                            <a:lumMod val="50000"/>
                          </a:schemeClr>
                        </a:solidFill>
                        <a:effectLst/>
                      </a:endParaRPr>
                    </a:p>
                  </a:txBody>
                  <a:tcPr marL="59433" marR="59433" marT="0" marB="0"/>
                </a:tc>
                <a:extLst>
                  <a:ext uri="{0D108BD9-81ED-4DB2-BD59-A6C34878D82A}">
                    <a16:rowId xmlns:a16="http://schemas.microsoft.com/office/drawing/2014/main" val="10002"/>
                  </a:ext>
                </a:extLst>
              </a:tr>
              <a:tr h="722802">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16</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3.5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endParaRPr lang="en-US" sz="1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17</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 </a:t>
                      </a:r>
                      <a:r>
                        <a:rPr lang="en-US" sz="1600" b="1"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cs</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18</a:t>
                      </a:r>
                      <a:endParaRPr lang="en-US" sz="1600" dirty="0">
                        <a:solidFill>
                          <a:srgbClr val="000000"/>
                        </a:solidFill>
                        <a:effectLst/>
                      </a:endParaRP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18</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19</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3"/>
                  </a:ext>
                </a:extLst>
              </a:tr>
              <a:tr h="780715">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833033644"/>
                  </a:ext>
                </a:extLst>
              </a:tr>
              <a:tr h="782053">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r>
                        <a:rPr lang="en-US" sz="16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908690437"/>
                  </a:ext>
                </a:extLst>
              </a:tr>
            </a:tbl>
          </a:graphicData>
        </a:graphic>
      </p:graphicFrame>
      <p:cxnSp>
        <p:nvCxnSpPr>
          <p:cNvPr id="7" name="Straight Arrow Connector 6"/>
          <p:cNvCxnSpPr/>
          <p:nvPr/>
        </p:nvCxnSpPr>
        <p:spPr>
          <a:xfrm flipH="1">
            <a:off x="3501190" y="3112175"/>
            <a:ext cx="2574758" cy="11391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43546" y="1307420"/>
            <a:ext cx="5507749" cy="523220"/>
          </a:xfrm>
          <a:prstGeom prst="rect">
            <a:avLst/>
          </a:prstGeom>
          <a:noFill/>
        </p:spPr>
        <p:txBody>
          <a:bodyPr wrap="square" rtlCol="0">
            <a:spAutoFit/>
          </a:bodyPr>
          <a:lstStyle/>
          <a:p>
            <a:pPr algn="ctr"/>
            <a:r>
              <a:rPr lang="en-US" sz="2800" b="1" dirty="0">
                <a:solidFill>
                  <a:srgbClr val="000000"/>
                </a:solidFill>
              </a:rPr>
              <a:t>October 2017</a:t>
            </a:r>
          </a:p>
        </p:txBody>
      </p:sp>
      <p:sp>
        <p:nvSpPr>
          <p:cNvPr id="3" name="TextBox 2"/>
          <p:cNvSpPr txBox="1"/>
          <p:nvPr/>
        </p:nvSpPr>
        <p:spPr>
          <a:xfrm>
            <a:off x="2069436" y="4042598"/>
            <a:ext cx="1684418" cy="646331"/>
          </a:xfrm>
          <a:prstGeom prst="rect">
            <a:avLst/>
          </a:prstGeom>
          <a:noFill/>
        </p:spPr>
        <p:txBody>
          <a:bodyPr wrap="square" rtlCol="0">
            <a:spAutoFit/>
          </a:bodyPr>
          <a:lstStyle/>
          <a:p>
            <a:r>
              <a:rPr lang="en-US" sz="1600" b="1" dirty="0" smtClean="0">
                <a:solidFill>
                  <a:srgbClr val="003300"/>
                </a:solidFill>
              </a:rPr>
              <a:t>Delivery</a:t>
            </a:r>
            <a:r>
              <a:rPr lang="en-US" sz="1600" dirty="0" smtClean="0">
                <a:solidFill>
                  <a:srgbClr val="003300"/>
                </a:solidFill>
              </a:rPr>
              <a:t>  </a:t>
            </a:r>
            <a:r>
              <a:rPr lang="en-US" b="1" u="sng" dirty="0" smtClean="0">
                <a:solidFill>
                  <a:srgbClr val="003300"/>
                </a:solidFill>
              </a:rPr>
              <a:t> </a:t>
            </a:r>
            <a:r>
              <a:rPr lang="en-US" b="1" u="sng" dirty="0">
                <a:solidFill>
                  <a:srgbClr val="003300"/>
                </a:solidFill>
              </a:rPr>
              <a:t>7 </a:t>
            </a:r>
            <a:r>
              <a:rPr lang="en-US" b="1" dirty="0" err="1" smtClean="0">
                <a:solidFill>
                  <a:srgbClr val="003300"/>
                </a:solidFill>
              </a:rPr>
              <a:t>cs</a:t>
            </a:r>
            <a:endParaRPr lang="en-US" b="1" dirty="0" smtClean="0">
              <a:solidFill>
                <a:srgbClr val="003300"/>
              </a:solidFill>
            </a:endParaRPr>
          </a:p>
          <a:p>
            <a:r>
              <a:rPr lang="en-US" b="1" dirty="0">
                <a:solidFill>
                  <a:srgbClr val="003300"/>
                </a:solidFill>
              </a:rPr>
              <a:t> </a:t>
            </a:r>
            <a:r>
              <a:rPr lang="en-US" b="1" dirty="0" smtClean="0">
                <a:solidFill>
                  <a:srgbClr val="003300"/>
                </a:solidFill>
              </a:rPr>
              <a:t>               9</a:t>
            </a:r>
            <a:endParaRPr lang="en-US" b="1" dirty="0">
              <a:solidFill>
                <a:srgbClr val="003300"/>
              </a:solidFill>
            </a:endParaRPr>
          </a:p>
        </p:txBody>
      </p:sp>
      <p:sp>
        <p:nvSpPr>
          <p:cNvPr id="13" name="TextBox 12"/>
          <p:cNvSpPr txBox="1"/>
          <p:nvPr/>
        </p:nvSpPr>
        <p:spPr>
          <a:xfrm>
            <a:off x="2041360" y="4616111"/>
            <a:ext cx="1712494" cy="923330"/>
          </a:xfrm>
          <a:prstGeom prst="rect">
            <a:avLst/>
          </a:prstGeom>
          <a:noFill/>
        </p:spPr>
        <p:txBody>
          <a:bodyPr wrap="square" rtlCol="0">
            <a:spAutoFit/>
          </a:bodyPr>
          <a:lstStyle/>
          <a:p>
            <a:r>
              <a:rPr lang="en-US" sz="1600" b="1" dirty="0" smtClean="0">
                <a:solidFill>
                  <a:schemeClr val="accent1">
                    <a:lumMod val="50000"/>
                  </a:schemeClr>
                </a:solidFill>
              </a:rPr>
              <a:t>                  1.5 </a:t>
            </a:r>
            <a:r>
              <a:rPr lang="en-US" sz="1600" b="1" dirty="0" err="1" smtClean="0">
                <a:solidFill>
                  <a:schemeClr val="accent1">
                    <a:lumMod val="50000"/>
                  </a:schemeClr>
                </a:solidFill>
              </a:rPr>
              <a:t>cs</a:t>
            </a:r>
            <a:r>
              <a:rPr lang="en-US" sz="1600" b="1" dirty="0" smtClean="0">
                <a:solidFill>
                  <a:schemeClr val="accent1">
                    <a:lumMod val="50000"/>
                  </a:schemeClr>
                </a:solidFill>
              </a:rPr>
              <a:t>        </a:t>
            </a:r>
            <a:r>
              <a:rPr lang="en-US" sz="1600" b="1" dirty="0" smtClean="0">
                <a:solidFill>
                  <a:srgbClr val="003300"/>
                </a:solidFill>
              </a:rPr>
              <a:t>Delivery</a:t>
            </a:r>
            <a:r>
              <a:rPr lang="en-US" sz="1600" dirty="0" smtClean="0">
                <a:solidFill>
                  <a:srgbClr val="003300"/>
                </a:solidFill>
              </a:rPr>
              <a:t>   </a:t>
            </a:r>
            <a:r>
              <a:rPr lang="en-US" b="1" u="sng" dirty="0" smtClean="0">
                <a:solidFill>
                  <a:srgbClr val="003300"/>
                </a:solidFill>
              </a:rPr>
              <a:t>8 </a:t>
            </a:r>
            <a:r>
              <a:rPr lang="en-US" b="1" dirty="0" err="1" smtClean="0">
                <a:solidFill>
                  <a:srgbClr val="003300"/>
                </a:solidFill>
              </a:rPr>
              <a:t>cs</a:t>
            </a:r>
            <a:endParaRPr lang="en-US" b="1" dirty="0" smtClean="0">
              <a:solidFill>
                <a:srgbClr val="003300"/>
              </a:solidFill>
            </a:endParaRPr>
          </a:p>
          <a:p>
            <a:r>
              <a:rPr lang="en-US" b="1" dirty="0">
                <a:solidFill>
                  <a:srgbClr val="003300"/>
                </a:solidFill>
              </a:rPr>
              <a:t> </a:t>
            </a:r>
            <a:r>
              <a:rPr lang="en-US" b="1" dirty="0" smtClean="0">
                <a:solidFill>
                  <a:srgbClr val="003300"/>
                </a:solidFill>
              </a:rPr>
              <a:t>               9.5</a:t>
            </a:r>
            <a:endParaRPr lang="en-US" b="1" dirty="0">
              <a:solidFill>
                <a:srgbClr val="003300"/>
              </a:solidFill>
            </a:endParaRPr>
          </a:p>
        </p:txBody>
      </p:sp>
      <p:sp>
        <p:nvSpPr>
          <p:cNvPr id="14" name="TextBox 13"/>
          <p:cNvSpPr txBox="1"/>
          <p:nvPr/>
        </p:nvSpPr>
        <p:spPr>
          <a:xfrm>
            <a:off x="2061400" y="5358058"/>
            <a:ext cx="1712494" cy="923330"/>
          </a:xfrm>
          <a:prstGeom prst="rect">
            <a:avLst/>
          </a:prstGeom>
          <a:noFill/>
        </p:spPr>
        <p:txBody>
          <a:bodyPr wrap="square" rtlCol="0">
            <a:spAutoFit/>
          </a:bodyPr>
          <a:lstStyle/>
          <a:p>
            <a:r>
              <a:rPr lang="en-US" sz="1600" b="1" dirty="0" smtClean="0">
                <a:solidFill>
                  <a:schemeClr val="accent1">
                    <a:lumMod val="50000"/>
                  </a:schemeClr>
                </a:solidFill>
              </a:rPr>
              <a:t>                  2 </a:t>
            </a:r>
            <a:r>
              <a:rPr lang="en-US" sz="1600" b="1" dirty="0" err="1" smtClean="0">
                <a:solidFill>
                  <a:schemeClr val="accent1">
                    <a:lumMod val="50000"/>
                  </a:schemeClr>
                </a:solidFill>
              </a:rPr>
              <a:t>cs</a:t>
            </a:r>
            <a:r>
              <a:rPr lang="en-US" sz="1600" b="1" dirty="0" smtClean="0">
                <a:solidFill>
                  <a:schemeClr val="accent1">
                    <a:lumMod val="50000"/>
                  </a:schemeClr>
                </a:solidFill>
              </a:rPr>
              <a:t>        </a:t>
            </a:r>
            <a:r>
              <a:rPr lang="en-US" sz="1600" b="1" dirty="0" smtClean="0">
                <a:solidFill>
                  <a:srgbClr val="003300"/>
                </a:solidFill>
              </a:rPr>
              <a:t>Delivery</a:t>
            </a:r>
            <a:r>
              <a:rPr lang="en-US" sz="1600" dirty="0" smtClean="0">
                <a:solidFill>
                  <a:srgbClr val="003300"/>
                </a:solidFill>
              </a:rPr>
              <a:t>   </a:t>
            </a:r>
            <a:r>
              <a:rPr lang="en-US" b="1" u="sng" dirty="0">
                <a:solidFill>
                  <a:srgbClr val="003300"/>
                </a:solidFill>
              </a:rPr>
              <a:t>7</a:t>
            </a:r>
            <a:r>
              <a:rPr lang="en-US" b="1" u="sng" dirty="0" smtClean="0">
                <a:solidFill>
                  <a:srgbClr val="003300"/>
                </a:solidFill>
              </a:rPr>
              <a:t> </a:t>
            </a:r>
            <a:r>
              <a:rPr lang="en-US" b="1" dirty="0" err="1" smtClean="0">
                <a:solidFill>
                  <a:srgbClr val="003300"/>
                </a:solidFill>
              </a:rPr>
              <a:t>cs</a:t>
            </a:r>
            <a:endParaRPr lang="en-US" b="1" dirty="0" smtClean="0">
              <a:solidFill>
                <a:srgbClr val="003300"/>
              </a:solidFill>
            </a:endParaRPr>
          </a:p>
          <a:p>
            <a:r>
              <a:rPr lang="en-US" b="1" dirty="0">
                <a:solidFill>
                  <a:srgbClr val="003300"/>
                </a:solidFill>
              </a:rPr>
              <a:t> </a:t>
            </a:r>
            <a:r>
              <a:rPr lang="en-US" b="1" dirty="0" smtClean="0">
                <a:solidFill>
                  <a:srgbClr val="003300"/>
                </a:solidFill>
              </a:rPr>
              <a:t>               9</a:t>
            </a:r>
            <a:endParaRPr lang="en-US" b="1" dirty="0">
              <a:solidFill>
                <a:srgbClr val="003300"/>
              </a:solidFill>
            </a:endParaRPr>
          </a:p>
        </p:txBody>
      </p:sp>
    </p:spTree>
    <p:extLst>
      <p:ext uri="{BB962C8B-B14F-4D97-AF65-F5344CB8AC3E}">
        <p14:creationId xmlns:p14="http://schemas.microsoft.com/office/powerpoint/2010/main" val="29739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solidFill>
                  <a:srgbClr val="000000"/>
                </a:solidFill>
              </a:rPr>
              <a:t>Activity #1B: Forecasting 1-Day Delivery (Answer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3324864"/>
              </p:ext>
            </p:extLst>
          </p:nvPr>
        </p:nvGraphicFramePr>
        <p:xfrm>
          <a:off x="457197" y="1993049"/>
          <a:ext cx="8229600" cy="4251340"/>
        </p:xfrm>
        <a:graphic>
          <a:graphicData uri="http://schemas.openxmlformats.org/drawingml/2006/table">
            <a:tbl>
              <a:tblPr firstRow="1">
                <a:tableStyleId>{616DA210-FB5B-4158-B5E0-FEB733F419BA}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67825">
                <a:tc>
                  <a:txBody>
                    <a:bodyPr/>
                    <a:lstStyle/>
                    <a:p>
                      <a:pPr marL="0" marR="0" algn="ctr">
                        <a:lnSpc>
                          <a:spcPct val="107000"/>
                        </a:lnSpc>
                        <a:spcBef>
                          <a:spcPts val="0"/>
                        </a:spcBef>
                        <a:spcAft>
                          <a:spcPts val="0"/>
                        </a:spcAft>
                      </a:pPr>
                      <a:r>
                        <a:rPr lang="en-US" sz="1600" dirty="0">
                          <a:solidFill>
                            <a:srgbClr val="000000"/>
                          </a:solidFill>
                          <a:effectLst/>
                        </a:rPr>
                        <a:t>Monday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Tuesday</a:t>
                      </a:r>
                    </a:p>
                    <a:p>
                      <a:pPr marL="0" marR="0" algn="ctr">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Wednesday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Thursday</a:t>
                      </a: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Friday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0"/>
                  </a:ext>
                </a:extLst>
              </a:tr>
              <a:tr h="756703">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p>
                    <a:p>
                      <a:pPr marL="0" marR="0">
                        <a:lnSpc>
                          <a:spcPct val="107000"/>
                        </a:lnSpc>
                        <a:spcBef>
                          <a:spcPts val="0"/>
                        </a:spcBef>
                        <a:spcAft>
                          <a:spcPts val="0"/>
                        </a:spcAft>
                      </a:pPr>
                      <a:endParaRPr lang="en-US" sz="1600" dirty="0">
                        <a:solidFill>
                          <a:srgbClr val="000000"/>
                        </a:solidFill>
                        <a:effectLst/>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a:t>
                      </a:r>
                      <a:r>
                        <a:rPr lang="en-US" sz="1600" baseline="0" dirty="0" smtClean="0">
                          <a:solidFill>
                            <a:srgbClr val="000000"/>
                          </a:solidFill>
                          <a:effectLst/>
                        </a:rPr>
                        <a:t>                   </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2</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3</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1"/>
                  </a:ext>
                </a:extLst>
              </a:tr>
              <a:tr h="756703">
                <a:tc>
                  <a:txBody>
                    <a:bodyPr/>
                    <a:lstStyle/>
                    <a:p>
                      <a:pPr marL="0" marR="0">
                        <a:lnSpc>
                          <a:spcPct val="107000"/>
                        </a:lnSpc>
                        <a:spcBef>
                          <a:spcPts val="0"/>
                        </a:spcBef>
                        <a:spcAft>
                          <a:spcPts val="0"/>
                        </a:spcAft>
                      </a:pPr>
                      <a:r>
                        <a:rPr lang="en-US" sz="1600" dirty="0">
                          <a:solidFill>
                            <a:srgbClr val="000000"/>
                          </a:solidFill>
                          <a:effectLst/>
                        </a:rPr>
                        <a:t> 6</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7</a:t>
                      </a:r>
                    </a:p>
                    <a:p>
                      <a:pPr marL="0" marR="0">
                        <a:lnSpc>
                          <a:spcPct val="100000"/>
                        </a:lnSpc>
                        <a:spcBef>
                          <a:spcPts val="0"/>
                        </a:spcBef>
                        <a:spcAft>
                          <a:spcPts val="0"/>
                        </a:spcAft>
                      </a:pPr>
                      <a:endParaRPr lang="en-US" sz="1400" dirty="0">
                        <a:solidFill>
                          <a:srgbClr val="000000"/>
                        </a:solidFill>
                        <a:effectLst/>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8</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9</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10</a:t>
                      </a:r>
                      <a:r>
                        <a:rPr lang="en-US" sz="1600" baseline="0" dirty="0">
                          <a:solidFill>
                            <a:srgbClr val="000000"/>
                          </a:solidFill>
                          <a:effectLst/>
                        </a:rPr>
                        <a:t> </a:t>
                      </a:r>
                    </a:p>
                    <a:p>
                      <a:pPr marL="0" marR="0">
                        <a:lnSpc>
                          <a:spcPct val="107000"/>
                        </a:lnSpc>
                        <a:spcBef>
                          <a:spcPts val="0"/>
                        </a:spcBef>
                        <a:spcAft>
                          <a:spcPts val="0"/>
                        </a:spcAft>
                      </a:pPr>
                      <a:r>
                        <a:rPr lang="en-US" sz="1600" b="1" baseline="0" dirty="0">
                          <a:solidFill>
                            <a:srgbClr val="000000"/>
                          </a:solidFill>
                          <a:effectLst/>
                        </a:rPr>
                        <a:t>Holiday</a:t>
                      </a:r>
                      <a:endParaRPr lang="en-US" sz="1600" b="1" dirty="0">
                        <a:solidFill>
                          <a:srgbClr val="000000"/>
                        </a:solidFill>
                        <a:effectLst/>
                      </a:endParaRPr>
                    </a:p>
                  </a:txBody>
                  <a:tcPr marL="59433" marR="59433" marT="0" marB="0"/>
                </a:tc>
                <a:extLst>
                  <a:ext uri="{0D108BD9-81ED-4DB2-BD59-A6C34878D82A}">
                    <a16:rowId xmlns:a16="http://schemas.microsoft.com/office/drawing/2014/main" val="10002"/>
                  </a:ext>
                </a:extLst>
              </a:tr>
              <a:tr h="756703">
                <a:tc>
                  <a:txBody>
                    <a:bodyPr/>
                    <a:lstStyle/>
                    <a:p>
                      <a:pPr marL="0" marR="0">
                        <a:lnSpc>
                          <a:spcPct val="107000"/>
                        </a:lnSpc>
                        <a:spcBef>
                          <a:spcPts val="0"/>
                        </a:spcBef>
                        <a:spcAft>
                          <a:spcPts val="0"/>
                        </a:spcAft>
                      </a:pPr>
                      <a:r>
                        <a:rPr lang="en-US" sz="1600" dirty="0">
                          <a:solidFill>
                            <a:srgbClr val="000000"/>
                          </a:solidFill>
                          <a:effectLst/>
                        </a:rPr>
                        <a:t> 13</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14</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15</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16</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17</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3"/>
                  </a:ext>
                </a:extLst>
              </a:tr>
              <a:tr h="756703">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UA</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UA</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UA</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Holiday</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Holiday</a:t>
                      </a:r>
                    </a:p>
                  </a:txBody>
                  <a:tcPr marL="59433" marR="59433" marT="0" marB="0"/>
                </a:tc>
                <a:extLst>
                  <a:ext uri="{0D108BD9-81ED-4DB2-BD59-A6C34878D82A}">
                    <a16:rowId xmlns:a16="http://schemas.microsoft.com/office/drawing/2014/main" val="10004"/>
                  </a:ext>
                </a:extLst>
              </a:tr>
              <a:tr h="756703">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p>
                    <a:p>
                      <a:pPr marL="0" marR="0">
                        <a:lnSpc>
                          <a:spcPct val="107000"/>
                        </a:lnSpc>
                        <a:spcBef>
                          <a:spcPts val="0"/>
                        </a:spcBef>
                        <a:spcAft>
                          <a:spcPts val="0"/>
                        </a:spcAft>
                      </a:pP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59433" marR="59433" marT="0" marB="0"/>
                </a:tc>
                <a:tc>
                  <a:txBody>
                    <a:bodyPr/>
                    <a:lstStyle/>
                    <a:p>
                      <a:pPr marL="0" marR="0">
                        <a:lnSpc>
                          <a:spcPct val="107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5"/>
                  </a:ext>
                </a:extLst>
              </a:tr>
            </a:tbl>
          </a:graphicData>
        </a:graphic>
      </p:graphicFrame>
      <p:sp>
        <p:nvSpPr>
          <p:cNvPr id="10" name="TextBox 9"/>
          <p:cNvSpPr txBox="1"/>
          <p:nvPr/>
        </p:nvSpPr>
        <p:spPr>
          <a:xfrm>
            <a:off x="1843546" y="1417638"/>
            <a:ext cx="5456903" cy="523220"/>
          </a:xfrm>
          <a:prstGeom prst="rect">
            <a:avLst/>
          </a:prstGeom>
          <a:noFill/>
        </p:spPr>
        <p:txBody>
          <a:bodyPr wrap="square" rtlCol="0">
            <a:spAutoFit/>
          </a:bodyPr>
          <a:lstStyle/>
          <a:p>
            <a:pPr algn="ctr"/>
            <a:r>
              <a:rPr lang="en-US" sz="2800" b="1" dirty="0">
                <a:solidFill>
                  <a:srgbClr val="000000"/>
                </a:solidFill>
              </a:rPr>
              <a:t>November 2017</a:t>
            </a:r>
          </a:p>
        </p:txBody>
      </p:sp>
      <p:sp>
        <p:nvSpPr>
          <p:cNvPr id="3" name="TextBox 2"/>
          <p:cNvSpPr txBox="1"/>
          <p:nvPr/>
        </p:nvSpPr>
        <p:spPr>
          <a:xfrm>
            <a:off x="2249905" y="3174400"/>
            <a:ext cx="1540042" cy="830997"/>
          </a:xfrm>
          <a:prstGeom prst="rect">
            <a:avLst/>
          </a:prstGeom>
          <a:noFill/>
        </p:spPr>
        <p:txBody>
          <a:bodyPr wrap="square" rtlCol="0">
            <a:spAutoFit/>
          </a:bodyPr>
          <a:lstStyle/>
          <a:p>
            <a:r>
              <a:rPr lang="en-US" sz="1600" b="1" dirty="0" smtClean="0">
                <a:solidFill>
                  <a:srgbClr val="000000"/>
                </a:solidFill>
              </a:rPr>
              <a:t>                   </a:t>
            </a:r>
            <a:r>
              <a:rPr lang="en-US" sz="1600" b="1" dirty="0" smtClean="0">
                <a:solidFill>
                  <a:schemeClr val="accent1">
                    <a:lumMod val="50000"/>
                  </a:schemeClr>
                </a:solidFill>
              </a:rPr>
              <a:t>1.5cs      </a:t>
            </a:r>
            <a:r>
              <a:rPr lang="en-US" sz="1600" b="1" dirty="0" smtClean="0">
                <a:solidFill>
                  <a:srgbClr val="000000"/>
                </a:solidFill>
              </a:rPr>
              <a:t>Delivery    </a:t>
            </a:r>
            <a:r>
              <a:rPr lang="en-US" sz="1600" b="1" u="sng" dirty="0" smtClean="0">
                <a:solidFill>
                  <a:srgbClr val="000000"/>
                </a:solidFill>
              </a:rPr>
              <a:t>8</a:t>
            </a:r>
            <a:r>
              <a:rPr lang="en-US" sz="1600" dirty="0" smtClean="0">
                <a:solidFill>
                  <a:srgbClr val="000000"/>
                </a:solidFill>
              </a:rPr>
              <a:t>__</a:t>
            </a:r>
          </a:p>
          <a:p>
            <a:r>
              <a:rPr lang="en-US" sz="1600" b="1" dirty="0">
                <a:solidFill>
                  <a:srgbClr val="000000"/>
                </a:solidFill>
              </a:rPr>
              <a:t> </a:t>
            </a:r>
            <a:r>
              <a:rPr lang="en-US" sz="1600" b="1" dirty="0" smtClean="0">
                <a:solidFill>
                  <a:srgbClr val="000000"/>
                </a:solidFill>
              </a:rPr>
              <a:t>                  9.5   </a:t>
            </a:r>
            <a:r>
              <a:rPr lang="en-US" sz="1600" dirty="0" smtClean="0"/>
              <a:t> </a:t>
            </a:r>
            <a:endParaRPr lang="en-US" sz="1600" dirty="0"/>
          </a:p>
        </p:txBody>
      </p:sp>
      <p:sp>
        <p:nvSpPr>
          <p:cNvPr id="6" name="TextBox 5"/>
          <p:cNvSpPr txBox="1"/>
          <p:nvPr/>
        </p:nvSpPr>
        <p:spPr>
          <a:xfrm>
            <a:off x="2223600" y="3977312"/>
            <a:ext cx="1578384" cy="830997"/>
          </a:xfrm>
          <a:prstGeom prst="rect">
            <a:avLst/>
          </a:prstGeom>
          <a:noFill/>
        </p:spPr>
        <p:txBody>
          <a:bodyPr wrap="square" rtlCol="0">
            <a:spAutoFit/>
          </a:bodyPr>
          <a:lstStyle/>
          <a:p>
            <a:r>
              <a:rPr lang="en-US" sz="1600" b="1" dirty="0" smtClean="0">
                <a:solidFill>
                  <a:srgbClr val="000000"/>
                </a:solidFill>
              </a:rPr>
              <a:t>                   </a:t>
            </a:r>
            <a:r>
              <a:rPr lang="en-US" sz="1600" b="1" dirty="0" smtClean="0">
                <a:solidFill>
                  <a:schemeClr val="accent1">
                    <a:lumMod val="50000"/>
                  </a:schemeClr>
                </a:solidFill>
              </a:rPr>
              <a:t>3.5 </a:t>
            </a:r>
            <a:r>
              <a:rPr lang="en-US" sz="1600" b="1" dirty="0" err="1" smtClean="0">
                <a:solidFill>
                  <a:schemeClr val="accent1">
                    <a:lumMod val="50000"/>
                  </a:schemeClr>
                </a:solidFill>
              </a:rPr>
              <a:t>cs</a:t>
            </a:r>
            <a:endParaRPr lang="en-US" sz="1600" b="1" dirty="0">
              <a:solidFill>
                <a:schemeClr val="accent1">
                  <a:lumMod val="50000"/>
                </a:schemeClr>
              </a:solidFill>
            </a:endParaRPr>
          </a:p>
          <a:p>
            <a:r>
              <a:rPr lang="en-US" sz="1600" b="1" dirty="0" smtClean="0">
                <a:solidFill>
                  <a:srgbClr val="000000"/>
                </a:solidFill>
              </a:rPr>
              <a:t>Delivery    </a:t>
            </a:r>
            <a:r>
              <a:rPr lang="en-US" sz="1600" b="1" u="sng" dirty="0" smtClean="0">
                <a:solidFill>
                  <a:srgbClr val="000000"/>
                </a:solidFill>
              </a:rPr>
              <a:t>6</a:t>
            </a:r>
            <a:r>
              <a:rPr lang="en-US" sz="1600" dirty="0" smtClean="0">
                <a:solidFill>
                  <a:srgbClr val="000000"/>
                </a:solidFill>
              </a:rPr>
              <a:t>__</a:t>
            </a:r>
            <a:r>
              <a:rPr lang="en-US" sz="1600" dirty="0" smtClean="0"/>
              <a:t> </a:t>
            </a:r>
          </a:p>
          <a:p>
            <a:r>
              <a:rPr lang="en-US" sz="1600" dirty="0"/>
              <a:t> </a:t>
            </a:r>
            <a:r>
              <a:rPr lang="en-US" sz="1600" dirty="0" smtClean="0"/>
              <a:t>                  </a:t>
            </a:r>
            <a:r>
              <a:rPr lang="en-US" sz="1600" b="1" dirty="0" smtClean="0">
                <a:solidFill>
                  <a:srgbClr val="000000"/>
                </a:solidFill>
              </a:rPr>
              <a:t>9.5</a:t>
            </a:r>
            <a:endParaRPr lang="en-US" sz="1600" dirty="0">
              <a:solidFill>
                <a:srgbClr val="000000"/>
              </a:solidFill>
            </a:endParaRPr>
          </a:p>
        </p:txBody>
      </p:sp>
      <p:sp>
        <p:nvSpPr>
          <p:cNvPr id="7" name="TextBox 6"/>
          <p:cNvSpPr txBox="1"/>
          <p:nvPr/>
        </p:nvSpPr>
        <p:spPr>
          <a:xfrm>
            <a:off x="2193599" y="5474366"/>
            <a:ext cx="1524159" cy="826023"/>
          </a:xfrm>
          <a:prstGeom prst="rect">
            <a:avLst/>
          </a:prstGeom>
          <a:noFill/>
        </p:spPr>
        <p:txBody>
          <a:bodyPr wrap="square" rtlCol="0">
            <a:spAutoFit/>
          </a:bodyPr>
          <a:lstStyle/>
          <a:p>
            <a:r>
              <a:rPr lang="en-US" sz="1600" b="1" dirty="0" smtClean="0">
                <a:solidFill>
                  <a:srgbClr val="000000"/>
                </a:solidFill>
              </a:rPr>
              <a:t>                    </a:t>
            </a:r>
            <a:r>
              <a:rPr lang="en-US" sz="1600" b="1" dirty="0" smtClean="0">
                <a:solidFill>
                  <a:schemeClr val="accent1">
                    <a:lumMod val="50000"/>
                  </a:schemeClr>
                </a:solidFill>
              </a:rPr>
              <a:t>2 </a:t>
            </a:r>
            <a:r>
              <a:rPr lang="en-US" sz="1600" b="1" dirty="0" err="1" smtClean="0">
                <a:solidFill>
                  <a:schemeClr val="accent1">
                    <a:lumMod val="50000"/>
                  </a:schemeClr>
                </a:solidFill>
              </a:rPr>
              <a:t>cs</a:t>
            </a:r>
            <a:r>
              <a:rPr lang="en-US" sz="1600" b="1" dirty="0" smtClean="0">
                <a:solidFill>
                  <a:schemeClr val="accent1">
                    <a:lumMod val="50000"/>
                  </a:schemeClr>
                </a:solidFill>
              </a:rPr>
              <a:t> </a:t>
            </a:r>
          </a:p>
          <a:p>
            <a:r>
              <a:rPr lang="en-US" sz="1600" b="1" dirty="0" smtClean="0">
                <a:solidFill>
                  <a:srgbClr val="000000"/>
                </a:solidFill>
              </a:rPr>
              <a:t>Delivery     </a:t>
            </a:r>
            <a:r>
              <a:rPr lang="en-US" sz="1600" b="1" u="sng" dirty="0" smtClean="0">
                <a:solidFill>
                  <a:srgbClr val="000000"/>
                </a:solidFill>
              </a:rPr>
              <a:t>7</a:t>
            </a:r>
            <a:r>
              <a:rPr lang="en-US" sz="1400" dirty="0" smtClean="0"/>
              <a:t>__</a:t>
            </a:r>
          </a:p>
          <a:p>
            <a:r>
              <a:rPr lang="en-US" sz="1400" dirty="0"/>
              <a:t> </a:t>
            </a:r>
            <a:r>
              <a:rPr lang="en-US" sz="1400" dirty="0" smtClean="0"/>
              <a:t>                      </a:t>
            </a:r>
            <a:r>
              <a:rPr lang="en-US" sz="1600" b="1" dirty="0" smtClean="0">
                <a:solidFill>
                  <a:srgbClr val="000000"/>
                </a:solidFill>
              </a:rPr>
              <a:t>9</a:t>
            </a:r>
            <a:endParaRPr lang="en-US" sz="1400" dirty="0" smtClean="0"/>
          </a:p>
        </p:txBody>
      </p:sp>
    </p:spTree>
    <p:extLst>
      <p:ext uri="{BB962C8B-B14F-4D97-AF65-F5344CB8AC3E}">
        <p14:creationId xmlns:p14="http://schemas.microsoft.com/office/powerpoint/2010/main" val="404514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solidFill>
                  <a:srgbClr val="000000"/>
                </a:solidFill>
              </a:rPr>
              <a:t>Activity #2: Forecasting 2 Days A Week Delivery</a:t>
            </a:r>
            <a:endParaRPr lang="en-US" dirty="0"/>
          </a:p>
        </p:txBody>
      </p:sp>
      <p:sp>
        <p:nvSpPr>
          <p:cNvPr id="6" name="Content Placeholder 5"/>
          <p:cNvSpPr>
            <a:spLocks noGrp="1"/>
          </p:cNvSpPr>
          <p:nvPr>
            <p:ph idx="1"/>
          </p:nvPr>
        </p:nvSpPr>
        <p:spPr/>
        <p:txBody>
          <a:bodyPr>
            <a:normAutofit/>
          </a:bodyPr>
          <a:lstStyle/>
          <a:p>
            <a:pPr marL="0" indent="0">
              <a:buNone/>
            </a:pPr>
            <a:r>
              <a:rPr lang="en-US" sz="2800" dirty="0" smtClean="0">
                <a:solidFill>
                  <a:srgbClr val="000000"/>
                </a:solidFill>
              </a:rPr>
              <a:t>Sunny Day MS uses 2.25 </a:t>
            </a:r>
            <a:r>
              <a:rPr lang="en-US" sz="2800" dirty="0" err="1" smtClean="0">
                <a:solidFill>
                  <a:srgbClr val="000000"/>
                </a:solidFill>
              </a:rPr>
              <a:t>cs</a:t>
            </a:r>
            <a:r>
              <a:rPr lang="en-US" sz="2800" dirty="0" smtClean="0">
                <a:solidFill>
                  <a:srgbClr val="000000"/>
                </a:solidFill>
              </a:rPr>
              <a:t> of carry-out trays per day. This school has a 2-day delivery schedule.  </a:t>
            </a:r>
          </a:p>
          <a:p>
            <a:pPr lvl="1">
              <a:buFont typeface="Wingdings" panose="05000000000000000000" pitchFamily="2" charset="2"/>
              <a:buChar char="Ø"/>
            </a:pPr>
            <a:r>
              <a:rPr lang="en-US" sz="2600" dirty="0" smtClean="0">
                <a:solidFill>
                  <a:srgbClr val="000000"/>
                </a:solidFill>
              </a:rPr>
              <a:t>Edit and Save Shopping List must be completed by  Thursday</a:t>
            </a:r>
          </a:p>
          <a:p>
            <a:pPr lvl="1">
              <a:buFont typeface="Wingdings" panose="05000000000000000000" pitchFamily="2" charset="2"/>
              <a:buChar char="Ø"/>
            </a:pPr>
            <a:r>
              <a:rPr lang="en-US" sz="2600" dirty="0" smtClean="0">
                <a:solidFill>
                  <a:srgbClr val="000000"/>
                </a:solidFill>
              </a:rPr>
              <a:t>Delivery days for Grocery and Staples</a:t>
            </a:r>
            <a:r>
              <a:rPr lang="en-US" sz="2400" dirty="0">
                <a:solidFill>
                  <a:srgbClr val="000000"/>
                </a:solidFill>
              </a:rPr>
              <a:t> </a:t>
            </a:r>
            <a:r>
              <a:rPr lang="en-US" sz="2400" dirty="0" smtClean="0">
                <a:solidFill>
                  <a:srgbClr val="000000"/>
                </a:solidFill>
              </a:rPr>
              <a:t>are every Monday and Wednesday</a:t>
            </a:r>
          </a:p>
          <a:p>
            <a:pPr marL="57150" indent="0">
              <a:buNone/>
            </a:pPr>
            <a:r>
              <a:rPr lang="en-US" dirty="0">
                <a:solidFill>
                  <a:srgbClr val="000000"/>
                </a:solidFill>
              </a:rPr>
              <a:t>Answer</a:t>
            </a:r>
            <a:r>
              <a:rPr lang="en-US" sz="2800" dirty="0">
                <a:solidFill>
                  <a:srgbClr val="000000"/>
                </a:solidFill>
              </a:rPr>
              <a:t> the following questions on the handout for Activity </a:t>
            </a:r>
            <a:r>
              <a:rPr lang="en-US" sz="2800" dirty="0" smtClean="0">
                <a:solidFill>
                  <a:srgbClr val="000000"/>
                </a:solidFill>
              </a:rPr>
              <a:t>#2, </a:t>
            </a:r>
            <a:r>
              <a:rPr lang="en-US" sz="2800" dirty="0">
                <a:solidFill>
                  <a:srgbClr val="000000"/>
                </a:solidFill>
              </a:rPr>
              <a:t>to </a:t>
            </a:r>
            <a:r>
              <a:rPr lang="en-US" sz="2800" dirty="0" smtClean="0">
                <a:solidFill>
                  <a:srgbClr val="000000"/>
                </a:solidFill>
              </a:rPr>
              <a:t>forecast </a:t>
            </a:r>
            <a:r>
              <a:rPr lang="en-US" sz="2800" dirty="0">
                <a:solidFill>
                  <a:srgbClr val="000000"/>
                </a:solidFill>
              </a:rPr>
              <a:t>the orders. </a:t>
            </a:r>
          </a:p>
          <a:p>
            <a:pPr marL="457200" lvl="1" indent="0">
              <a:buNone/>
            </a:pPr>
            <a:endParaRPr lang="en-US" sz="2400" dirty="0">
              <a:solidFill>
                <a:srgbClr val="000000"/>
              </a:solidFill>
            </a:endParaRPr>
          </a:p>
        </p:txBody>
      </p:sp>
      <p:sp>
        <p:nvSpPr>
          <p:cNvPr id="11" name="Oval 10"/>
          <p:cNvSpPr/>
          <p:nvPr/>
        </p:nvSpPr>
        <p:spPr>
          <a:xfrm>
            <a:off x="1463040" y="5754947"/>
            <a:ext cx="499872" cy="43763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635693" y="5754948"/>
            <a:ext cx="597408" cy="2188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93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solidFill>
                  <a:srgbClr val="000000"/>
                </a:solidFill>
              </a:rPr>
              <a:t>Activity #2A: Forecasting 2 Days A Week Delivery (Answer)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425762"/>
              </p:ext>
            </p:extLst>
          </p:nvPr>
        </p:nvGraphicFramePr>
        <p:xfrm>
          <a:off x="468913" y="1835413"/>
          <a:ext cx="8229600" cy="4522768"/>
        </p:xfrm>
        <a:graphic>
          <a:graphicData uri="http://schemas.openxmlformats.org/drawingml/2006/table">
            <a:tbl>
              <a:tblPr firstRow="1">
                <a:tableStyleId>{616DA210-FB5B-4158-B5E0-FEB733F419BA}</a:tableStyleId>
              </a:tblPr>
              <a:tblGrid>
                <a:gridCol w="1645920">
                  <a:extLst>
                    <a:ext uri="{9D8B030D-6E8A-4147-A177-3AD203B41FA5}">
                      <a16:colId xmlns:a16="http://schemas.microsoft.com/office/drawing/2014/main" val="20000"/>
                    </a:ext>
                  </a:extLst>
                </a:gridCol>
                <a:gridCol w="1395984">
                  <a:extLst>
                    <a:ext uri="{9D8B030D-6E8A-4147-A177-3AD203B41FA5}">
                      <a16:colId xmlns:a16="http://schemas.microsoft.com/office/drawing/2014/main" val="20001"/>
                    </a:ext>
                  </a:extLst>
                </a:gridCol>
                <a:gridCol w="1780032">
                  <a:extLst>
                    <a:ext uri="{9D8B030D-6E8A-4147-A177-3AD203B41FA5}">
                      <a16:colId xmlns:a16="http://schemas.microsoft.com/office/drawing/2014/main" val="20002"/>
                    </a:ext>
                  </a:extLst>
                </a:gridCol>
                <a:gridCol w="1855590">
                  <a:extLst>
                    <a:ext uri="{9D8B030D-6E8A-4147-A177-3AD203B41FA5}">
                      <a16:colId xmlns:a16="http://schemas.microsoft.com/office/drawing/2014/main" val="20003"/>
                    </a:ext>
                  </a:extLst>
                </a:gridCol>
                <a:gridCol w="1552074">
                  <a:extLst>
                    <a:ext uri="{9D8B030D-6E8A-4147-A177-3AD203B41FA5}">
                      <a16:colId xmlns:a16="http://schemas.microsoft.com/office/drawing/2014/main" val="20004"/>
                    </a:ext>
                  </a:extLst>
                </a:gridCol>
              </a:tblGrid>
              <a:tr h="576072">
                <a:tc>
                  <a:txBody>
                    <a:bodyPr/>
                    <a:lstStyle/>
                    <a:p>
                      <a:pPr marL="0" marR="0" algn="ctr">
                        <a:lnSpc>
                          <a:spcPct val="107000"/>
                        </a:lnSpc>
                        <a:spcBef>
                          <a:spcPts val="0"/>
                        </a:spcBef>
                        <a:spcAft>
                          <a:spcPts val="0"/>
                        </a:spcAft>
                      </a:pPr>
                      <a:r>
                        <a:rPr lang="en-US" sz="1600" dirty="0">
                          <a:solidFill>
                            <a:srgbClr val="000000"/>
                          </a:solidFill>
                          <a:effectLst/>
                        </a:rPr>
                        <a:t>Monday</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(Delivery day)</a:t>
                      </a:r>
                      <a:endPar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Tuesday</a:t>
                      </a: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Wednesday</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(Delivery day)</a:t>
                      </a:r>
                      <a:endPar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Thursday</a:t>
                      </a:r>
                    </a:p>
                    <a:p>
                      <a:pPr marL="0" marR="0" algn="ctr">
                        <a:lnSpc>
                          <a:spcPct val="107000"/>
                        </a:lnSpc>
                        <a:spcBef>
                          <a:spcPts val="0"/>
                        </a:spcBef>
                        <a:spcAft>
                          <a:spcPts val="0"/>
                        </a:spcAft>
                      </a:pPr>
                      <a:r>
                        <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(Forecast</a:t>
                      </a:r>
                      <a:r>
                        <a:rPr lang="en-US" sz="15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Use)</a:t>
                      </a:r>
                      <a:endParaRPr lang="en-US"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Friday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0"/>
                  </a:ext>
                </a:extLst>
              </a:tr>
              <a:tr h="825004">
                <a:tc>
                  <a:txBody>
                    <a:bodyPr/>
                    <a:lstStyle/>
                    <a:p>
                      <a:pPr marL="0" marR="0">
                        <a:lnSpc>
                          <a:spcPct val="107000"/>
                        </a:lnSpc>
                        <a:spcBef>
                          <a:spcPts val="0"/>
                        </a:spcBef>
                        <a:spcAft>
                          <a:spcPts val="0"/>
                        </a:spcAft>
                      </a:pPr>
                      <a:r>
                        <a:rPr lang="en-US" sz="1600" dirty="0">
                          <a:solidFill>
                            <a:srgbClr val="000000"/>
                          </a:solidFill>
                          <a:effectLst/>
                        </a:rPr>
                        <a:t> </a:t>
                      </a:r>
                      <a:r>
                        <a:rPr lang="en-US" sz="1600" smtClean="0">
                          <a:solidFill>
                            <a:srgbClr val="000000"/>
                          </a:solidFill>
                          <a:effectLst/>
                        </a:rPr>
                        <a:t>2                    </a:t>
                      </a:r>
                      <a:r>
                        <a:rPr kumimoji="0" lang="en-US" sz="1600" b="1" i="0" u="none" strike="noStrike" kern="1200" cap="none" spc="0" normalizeH="0" baseline="0" noProof="0" dirty="0" smtClean="0">
                          <a:ln>
                            <a:noFill/>
                          </a:ln>
                          <a:solidFill>
                            <a:schemeClr val="accent1">
                              <a:lumMod val="50000"/>
                            </a:schemeClr>
                          </a:solidFill>
                          <a:effectLst/>
                          <a:uLnTx/>
                          <a:uFillTx/>
                          <a:latin typeface="+mn-lt"/>
                          <a:ea typeface="+mn-ea"/>
                          <a:cs typeface="+mn-cs"/>
                        </a:rPr>
                        <a:t>6.75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3  </a:t>
                      </a:r>
                      <a:r>
                        <a:rPr lang="en-US" sz="1600" baseline="0" dirty="0" smtClean="0">
                          <a:solidFill>
                            <a:srgbClr val="000000"/>
                          </a:solidFill>
                          <a:effectLst/>
                        </a:rPr>
                        <a:t>          </a:t>
                      </a:r>
                      <a:r>
                        <a:rPr lang="en-US" sz="1600" dirty="0" smtClean="0">
                          <a:solidFill>
                            <a:srgbClr val="000000"/>
                          </a:solidFill>
                          <a:effectLst/>
                        </a:rPr>
                        <a:t>  </a:t>
                      </a:r>
                      <a:r>
                        <a:rPr lang="en-US" sz="1600" b="1" dirty="0" smtClean="0">
                          <a:solidFill>
                            <a:schemeClr val="accent1">
                              <a:lumMod val="50000"/>
                            </a:schemeClr>
                          </a:solidFill>
                          <a:effectLst/>
                        </a:rPr>
                        <a:t>4.5 </a:t>
                      </a:r>
                      <a:r>
                        <a:rPr lang="en-US" sz="1600" dirty="0" smtClean="0">
                          <a:solidFill>
                            <a:srgbClr val="000000"/>
                          </a:solidFill>
                          <a:effectLst/>
                        </a:rPr>
                        <a:t> </a:t>
                      </a:r>
                      <a:endParaRPr lang="en-US" sz="1600" dirty="0">
                        <a:solidFill>
                          <a:srgbClr val="000000"/>
                        </a:solidFill>
                        <a:effectLst/>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4</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2.25</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Delivered  </a:t>
                      </a:r>
                      <a:r>
                        <a:rPr lang="en-US" sz="16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cs.</a:t>
                      </a:r>
                    </a:p>
                    <a:p>
                      <a:pPr marL="0" marR="0">
                        <a:lnSpc>
                          <a:spcPct val="107000"/>
                        </a:lnSpc>
                        <a:spcBef>
                          <a:spcPts val="0"/>
                        </a:spcBef>
                        <a:spcAft>
                          <a:spcPts val="0"/>
                        </a:spcAft>
                      </a:pPr>
                      <a:r>
                        <a:rPr lang="en-US" sz="16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u="none"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u="none"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10.25 </a:t>
                      </a:r>
                      <a:endParaRPr lang="en-US" sz="16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5</a:t>
                      </a:r>
                      <a:r>
                        <a:rPr lang="en-US" sz="1600" baseline="0" dirty="0" smtClean="0">
                          <a:solidFill>
                            <a:srgbClr val="000000"/>
                          </a:solidFill>
                          <a:effectLst/>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Order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Amt. </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___</a:t>
                      </a:r>
                      <a:r>
                        <a:rPr lang="en-US" sz="16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_</a:t>
                      </a:r>
                    </a:p>
                    <a:p>
                      <a:pPr marL="0" marR="0">
                        <a:lnSpc>
                          <a:spcPct val="107000"/>
                        </a:lnSpc>
                        <a:spcBef>
                          <a:spcPts val="0"/>
                        </a:spcBef>
                        <a:spcAft>
                          <a:spcPts val="600"/>
                        </a:spcAft>
                      </a:pPr>
                      <a:r>
                        <a:rPr lang="en-US" sz="16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Order </a:t>
                      </a:r>
                      <a:r>
                        <a:rPr lang="en-US" sz="16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Amt. ____</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6</a:t>
                      </a:r>
                      <a:r>
                        <a:rPr lang="en-US" sz="1600" baseline="0" dirty="0" smtClean="0">
                          <a:solidFill>
                            <a:srgbClr val="000000"/>
                          </a:solidFill>
                          <a:effectLst/>
                        </a:rPr>
                        <a:t>                 </a:t>
                      </a:r>
                      <a:r>
                        <a:rPr lang="en-US" sz="1600" b="1" baseline="0" dirty="0" smtClean="0">
                          <a:solidFill>
                            <a:schemeClr val="accent1">
                              <a:lumMod val="50000"/>
                            </a:schemeClr>
                          </a:solidFill>
                          <a:effectLst/>
                          <a:latin typeface="Calibri" panose="020F0502020204030204" pitchFamily="34" charset="0"/>
                          <a:cs typeface="Times New Roman" panose="02020603050405020304" pitchFamily="18" charset="0"/>
                        </a:rPr>
                        <a:t>5.75</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1"/>
                  </a:ext>
                </a:extLst>
              </a:tr>
              <a:tr h="709863">
                <a:tc>
                  <a:txBody>
                    <a:bodyPr/>
                    <a:lstStyle/>
                    <a:p>
                      <a:pPr marL="0" marR="0">
                        <a:lnSpc>
                          <a:spcPct val="100000"/>
                        </a:lnSpc>
                        <a:spcBef>
                          <a:spcPts val="0"/>
                        </a:spcBef>
                        <a:spcAft>
                          <a:spcPts val="0"/>
                        </a:spcAft>
                      </a:pPr>
                      <a:r>
                        <a:rPr lang="en-US" sz="1600" dirty="0">
                          <a:solidFill>
                            <a:srgbClr val="000000"/>
                          </a:solidFill>
                          <a:effectLst/>
                        </a:rPr>
                        <a:t> </a:t>
                      </a:r>
                      <a:r>
                        <a:rPr lang="en-US" sz="1600" dirty="0" smtClean="0">
                          <a:solidFill>
                            <a:srgbClr val="000000"/>
                          </a:solidFill>
                          <a:effectLst/>
                        </a:rPr>
                        <a:t>9</a:t>
                      </a:r>
                      <a:r>
                        <a:rPr lang="en-US" sz="1600" baseline="0" dirty="0" smtClean="0">
                          <a:solidFill>
                            <a:srgbClr val="000000"/>
                          </a:solidFill>
                          <a:effectLst/>
                        </a:rPr>
                        <a:t>                    </a:t>
                      </a:r>
                      <a:r>
                        <a:rPr lang="en-US" sz="1600" baseline="0" dirty="0" smtClean="0">
                          <a:solidFill>
                            <a:srgbClr val="000000"/>
                          </a:solidFill>
                          <a:effectLst/>
                          <a:latin typeface="Calibri" panose="020F0502020204030204" pitchFamily="34" charset="0"/>
                          <a:cs typeface="Times New Roman" panose="02020603050405020304" pitchFamily="18" charset="0"/>
                        </a:rPr>
                        <a:t> </a:t>
                      </a:r>
                      <a:r>
                        <a:rPr lang="en-US" sz="1600" b="1" baseline="0" dirty="0" smtClean="0">
                          <a:solidFill>
                            <a:schemeClr val="accent1">
                              <a:lumMod val="50000"/>
                            </a:schemeClr>
                          </a:solidFill>
                          <a:effectLst/>
                          <a:latin typeface="Calibri" panose="020F0502020204030204" pitchFamily="34" charset="0"/>
                          <a:cs typeface="Times New Roman" panose="02020603050405020304" pitchFamily="18" charset="0"/>
                        </a:rPr>
                        <a:t>3.5</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Delivery   </a:t>
                      </a:r>
                      <a:r>
                        <a:rPr lang="en-US" sz="16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cs.</a:t>
                      </a:r>
                    </a:p>
                    <a:p>
                      <a:pPr marL="0" marR="0">
                        <a:lnSpc>
                          <a:spcPct val="100000"/>
                        </a:lnSpc>
                        <a:spcBef>
                          <a:spcPts val="0"/>
                        </a:spcBef>
                        <a:spcAft>
                          <a:spcPts val="0"/>
                        </a:spcAft>
                      </a:pPr>
                      <a:r>
                        <a:rPr lang="en-US" sz="16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u="none"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endParaRPr lang="en-US" sz="16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10</a:t>
                      </a:r>
                      <a:r>
                        <a:rPr lang="en-US" sz="1600" baseline="0" dirty="0" smtClean="0">
                          <a:solidFill>
                            <a:srgbClr val="000000"/>
                          </a:solidFill>
                          <a:effectLst/>
                        </a:rPr>
                        <a:t>            </a:t>
                      </a:r>
                      <a:r>
                        <a:rPr lang="en-US" sz="1600" b="1" baseline="0" dirty="0" smtClean="0">
                          <a:solidFill>
                            <a:schemeClr val="accent1">
                              <a:lumMod val="50000"/>
                            </a:schemeClr>
                          </a:solidFill>
                          <a:effectLst/>
                          <a:latin typeface="Calibri" panose="020F0502020204030204" pitchFamily="34" charset="0"/>
                          <a:cs typeface="Times New Roman" panose="02020603050405020304" pitchFamily="18" charset="0"/>
                        </a:rPr>
                        <a:t>7.2</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0000"/>
                        </a:lnSpc>
                        <a:spcBef>
                          <a:spcPts val="0"/>
                        </a:spcBef>
                        <a:spcAft>
                          <a:spcPts val="0"/>
                        </a:spcAft>
                      </a:pPr>
                      <a:r>
                        <a:rPr lang="en-US" sz="1600" dirty="0">
                          <a:solidFill>
                            <a:srgbClr val="000000"/>
                          </a:solidFill>
                          <a:effectLst/>
                        </a:rPr>
                        <a:t> </a:t>
                      </a:r>
                      <a:r>
                        <a:rPr lang="en-US" sz="1600" dirty="0" smtClean="0">
                          <a:solidFill>
                            <a:srgbClr val="000000"/>
                          </a:solidFill>
                          <a:effectLst/>
                        </a:rPr>
                        <a:t>11  </a:t>
                      </a:r>
                      <a:r>
                        <a:rPr lang="en-US" sz="1600" baseline="0" dirty="0">
                          <a:solidFill>
                            <a:srgbClr val="000000"/>
                          </a:solidFill>
                          <a:effectLst/>
                        </a:rPr>
                        <a:t> </a:t>
                      </a:r>
                      <a:r>
                        <a:rPr lang="en-US" sz="1600" baseline="0" dirty="0" smtClean="0">
                          <a:solidFill>
                            <a:srgbClr val="000000"/>
                          </a:solidFill>
                          <a:effectLst/>
                        </a:rPr>
                        <a:t>                  </a:t>
                      </a:r>
                      <a:r>
                        <a:rPr lang="en-US" sz="1600" b="1" dirty="0" smtClean="0">
                          <a:solidFill>
                            <a:schemeClr val="accent1">
                              <a:lumMod val="50000"/>
                            </a:schemeClr>
                          </a:solidFill>
                          <a:effectLst/>
                        </a:rPr>
                        <a:t>5</a:t>
                      </a:r>
                      <a:endParaRPr lang="en-US" sz="1600" b="1" baseline="0" dirty="0" smtClean="0">
                        <a:solidFill>
                          <a:schemeClr val="accent1">
                            <a:lumMod val="50000"/>
                          </a:schemeClr>
                        </a:solidFill>
                        <a:effectLst/>
                      </a:endParaRPr>
                    </a:p>
                    <a:p>
                      <a:pPr marL="0" marR="0">
                        <a:lnSpc>
                          <a:spcPct val="100000"/>
                        </a:lnSpc>
                        <a:spcBef>
                          <a:spcPts val="0"/>
                        </a:spcBef>
                        <a:spcAft>
                          <a:spcPts val="0"/>
                        </a:spcAft>
                      </a:pPr>
                      <a:r>
                        <a:rPr lang="en-US" sz="16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Delivery  </a:t>
                      </a:r>
                      <a:r>
                        <a:rPr lang="en-US" sz="16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cs</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11.5</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12 </a:t>
                      </a:r>
                      <a:r>
                        <a:rPr lang="en-US" sz="1600" baseline="0" dirty="0" smtClean="0">
                          <a:solidFill>
                            <a:srgbClr val="000000"/>
                          </a:solidFill>
                          <a:effectLst/>
                        </a:rPr>
                        <a:t>                    </a:t>
                      </a:r>
                      <a:r>
                        <a:rPr lang="en-US" sz="1600" b="1" baseline="0" dirty="0" smtClean="0">
                          <a:solidFill>
                            <a:schemeClr val="accent1">
                              <a:lumMod val="50000"/>
                            </a:schemeClr>
                          </a:solidFill>
                          <a:effectLst/>
                        </a:rPr>
                        <a:t>9</a:t>
                      </a:r>
                      <a:r>
                        <a:rPr lang="en-US" sz="1600" b="1" dirty="0" smtClean="0">
                          <a:solidFill>
                            <a:schemeClr val="accent1">
                              <a:lumMod val="50000"/>
                            </a:schemeClr>
                          </a:solidFill>
                          <a:effectLst/>
                        </a:rPr>
                        <a:t>.25</a:t>
                      </a:r>
                      <a:endParaRPr lang="en-US" sz="1600" b="1" dirty="0">
                        <a:solidFill>
                          <a:schemeClr val="accent1">
                            <a:lumMod val="50000"/>
                          </a:schemeClr>
                        </a:solidFill>
                        <a:effectLst/>
                      </a:endParaRPr>
                    </a:p>
                    <a:p>
                      <a:pPr marL="0" marR="0">
                        <a:lnSpc>
                          <a:spcPct val="107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13</a:t>
                      </a:r>
                      <a:r>
                        <a:rPr lang="en-US" sz="1600" baseline="0" dirty="0" smtClean="0">
                          <a:solidFill>
                            <a:srgbClr val="000000"/>
                          </a:solidFill>
                          <a:effectLst/>
                        </a:rPr>
                        <a:t>             </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2"/>
                  </a:ext>
                </a:extLst>
              </a:tr>
              <a:tr h="791030">
                <a:tc>
                  <a:txBody>
                    <a:bodyPr/>
                    <a:lstStyle/>
                    <a:p>
                      <a:pPr marL="0" marR="0">
                        <a:lnSpc>
                          <a:spcPct val="107000"/>
                        </a:lnSpc>
                        <a:spcBef>
                          <a:spcPts val="0"/>
                        </a:spcBef>
                        <a:spcAft>
                          <a:spcPts val="900"/>
                        </a:spcAft>
                      </a:pPr>
                      <a:r>
                        <a:rPr lang="en-US" sz="1600" dirty="0">
                          <a:solidFill>
                            <a:srgbClr val="000000"/>
                          </a:solidFill>
                          <a:effectLst/>
                        </a:rPr>
                        <a:t> </a:t>
                      </a:r>
                      <a:r>
                        <a:rPr lang="en-US" sz="1600" dirty="0" smtClean="0">
                          <a:solidFill>
                            <a:srgbClr val="000000"/>
                          </a:solidFill>
                          <a:effectLst/>
                        </a:rPr>
                        <a:t>16</a:t>
                      </a:r>
                      <a:r>
                        <a:rPr lang="en-US" sz="1600" baseline="0" dirty="0" smtClean="0">
                          <a:solidFill>
                            <a:srgbClr val="000000"/>
                          </a:solidFill>
                          <a:effectLst/>
                        </a:rPr>
                        <a:t>                  </a:t>
                      </a: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4.75</a:t>
                      </a:r>
                      <a:endParaRPr lang="en-US"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17</a:t>
                      </a:r>
                      <a:endParaRPr lang="en-US" sz="1600" dirty="0">
                        <a:solidFill>
                          <a:srgbClr val="000000"/>
                        </a:solidFill>
                        <a:effectLst/>
                      </a:endParaRPr>
                    </a:p>
                  </a:txBody>
                  <a:tcPr marL="59433" marR="59433" marT="0" marB="0"/>
                </a:tc>
                <a:tc>
                  <a:txBody>
                    <a:bodyPr/>
                    <a:lstStyle/>
                    <a:p>
                      <a:pPr marL="0" marR="0">
                        <a:lnSpc>
                          <a:spcPct val="100000"/>
                        </a:lnSpc>
                        <a:spcBef>
                          <a:spcPts val="0"/>
                        </a:spcBef>
                        <a:spcAft>
                          <a:spcPts val="0"/>
                        </a:spcAft>
                      </a:pPr>
                      <a:r>
                        <a:rPr lang="en-US" sz="1600" dirty="0">
                          <a:solidFill>
                            <a:srgbClr val="000000"/>
                          </a:solidFill>
                          <a:effectLst/>
                        </a:rPr>
                        <a:t> </a:t>
                      </a:r>
                      <a:r>
                        <a:rPr lang="en-US" sz="1600" dirty="0" smtClean="0">
                          <a:solidFill>
                            <a:srgbClr val="000000"/>
                          </a:solidFill>
                          <a:effectLst/>
                        </a:rPr>
                        <a:t>18</a:t>
                      </a:r>
                      <a:r>
                        <a:rPr lang="en-US" sz="1600" baseline="0" dirty="0" smtClean="0">
                          <a:solidFill>
                            <a:srgbClr val="000000"/>
                          </a:solidFill>
                          <a:effectLst/>
                        </a:rPr>
                        <a:t>                 </a:t>
                      </a:r>
                      <a:r>
                        <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smtClean="0">
                          <a:ln>
                            <a:noFill/>
                          </a:ln>
                          <a:solidFill>
                            <a:schemeClr val="accent1">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3.25</a:t>
                      </a:r>
                      <a:endParaRPr kumimoji="0" lang="en-US" sz="1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19</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r>
                        <a:rPr lang="en-US" sz="1600" dirty="0" smtClean="0">
                          <a:solidFill>
                            <a:srgbClr val="000000"/>
                          </a:solidFill>
                          <a:effectLst/>
                        </a:rPr>
                        <a:t>20</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3"/>
                  </a:ext>
                </a:extLst>
              </a:tr>
              <a:tr h="791030">
                <a:tc>
                  <a:txBody>
                    <a:bodyPr/>
                    <a:lstStyle/>
                    <a:p>
                      <a:pPr marL="0" marR="0">
                        <a:lnSpc>
                          <a:spcPct val="107000"/>
                        </a:lnSpc>
                        <a:spcBef>
                          <a:spcPts val="0"/>
                        </a:spcBef>
                        <a:spcAft>
                          <a:spcPts val="1200"/>
                        </a:spcAft>
                      </a:pPr>
                      <a:r>
                        <a:rPr lang="en-US"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rPr>
                        <a:t>24</a:t>
                      </a:r>
                      <a:endParaRPr lang="en-US" sz="1600" dirty="0">
                        <a:solidFill>
                          <a:srgbClr val="000000"/>
                        </a:solidFill>
                        <a:effectLst/>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672364772"/>
                  </a:ext>
                </a:extLst>
              </a:tr>
              <a:tr h="791030">
                <a:tc>
                  <a:txBody>
                    <a:bodyPr/>
                    <a:lstStyle/>
                    <a:p>
                      <a:pPr marL="0" marR="0">
                        <a:lnSpc>
                          <a:spcPct val="107000"/>
                        </a:lnSpc>
                        <a:spcBef>
                          <a:spcPts val="0"/>
                        </a:spcBef>
                        <a:spcAft>
                          <a:spcPts val="1200"/>
                        </a:spcAft>
                      </a:pPr>
                      <a:r>
                        <a:rPr lang="en-US"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smtClean="0">
                          <a:solidFill>
                            <a:srgbClr val="000000"/>
                          </a:solidFill>
                          <a:effectLst/>
                        </a:rPr>
                        <a:t>31              </a:t>
                      </a:r>
                      <a:r>
                        <a:rPr lang="en-US" sz="1600" b="1" dirty="0" smtClean="0">
                          <a:solidFill>
                            <a:srgbClr val="000000"/>
                          </a:solidFill>
                          <a:effectLst/>
                        </a:rPr>
                        <a:t> </a:t>
                      </a:r>
                      <a:r>
                        <a:rPr lang="en-US" sz="1600" b="1" dirty="0" smtClean="0">
                          <a:solidFill>
                            <a:schemeClr val="accent1">
                              <a:lumMod val="50000"/>
                            </a:schemeClr>
                          </a:solidFill>
                          <a:effectLst/>
                        </a:rPr>
                        <a:t>5</a:t>
                      </a:r>
                      <a:endParaRPr lang="en-US" sz="1600" b="1" dirty="0">
                        <a:solidFill>
                          <a:srgbClr val="000000"/>
                        </a:solidFill>
                        <a:effectLst/>
                      </a:endParaRPr>
                    </a:p>
                  </a:txBody>
                  <a:tcPr marL="59433" marR="59433" marT="0" marB="0"/>
                </a:tc>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425318151"/>
                  </a:ext>
                </a:extLst>
              </a:tr>
            </a:tbl>
          </a:graphicData>
        </a:graphic>
      </p:graphicFrame>
      <p:cxnSp>
        <p:nvCxnSpPr>
          <p:cNvPr id="7" name="Straight Arrow Connector 6"/>
          <p:cNvCxnSpPr/>
          <p:nvPr/>
        </p:nvCxnSpPr>
        <p:spPr>
          <a:xfrm flipH="1">
            <a:off x="2000005" y="2840608"/>
            <a:ext cx="3621646" cy="1496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43546" y="1297318"/>
            <a:ext cx="5456903" cy="523220"/>
          </a:xfrm>
          <a:prstGeom prst="rect">
            <a:avLst/>
          </a:prstGeom>
          <a:noFill/>
        </p:spPr>
        <p:txBody>
          <a:bodyPr wrap="square" rtlCol="0">
            <a:spAutoFit/>
          </a:bodyPr>
          <a:lstStyle/>
          <a:p>
            <a:pPr algn="ctr"/>
            <a:r>
              <a:rPr lang="en-US" sz="2800" b="1" dirty="0">
                <a:solidFill>
                  <a:srgbClr val="000000"/>
                </a:solidFill>
              </a:rPr>
              <a:t>October 2017</a:t>
            </a:r>
          </a:p>
        </p:txBody>
      </p:sp>
      <p:cxnSp>
        <p:nvCxnSpPr>
          <p:cNvPr id="8" name="Straight Arrow Connector 7"/>
          <p:cNvCxnSpPr/>
          <p:nvPr/>
        </p:nvCxnSpPr>
        <p:spPr>
          <a:xfrm flipH="1">
            <a:off x="5101389" y="3190260"/>
            <a:ext cx="520262" cy="11598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95616" y="4105396"/>
            <a:ext cx="1494131" cy="584775"/>
          </a:xfrm>
          <a:prstGeom prst="rect">
            <a:avLst/>
          </a:prstGeom>
          <a:noFill/>
        </p:spPr>
        <p:txBody>
          <a:bodyPr wrap="square" rtlCol="0">
            <a:spAutoFit/>
          </a:bodyPr>
          <a:lstStyle/>
          <a:p>
            <a:r>
              <a:rPr lang="en-US" sz="1600" dirty="0">
                <a:solidFill>
                  <a:srgbClr val="003300"/>
                </a:solidFill>
              </a:rPr>
              <a:t>Delivery    </a:t>
            </a:r>
            <a:r>
              <a:rPr lang="en-US" sz="1600" b="1" u="sng" dirty="0">
                <a:solidFill>
                  <a:srgbClr val="003300"/>
                </a:solidFill>
              </a:rPr>
              <a:t>3</a:t>
            </a:r>
            <a:r>
              <a:rPr lang="en-US" sz="1600" b="1" u="sng" dirty="0" smtClean="0">
                <a:solidFill>
                  <a:srgbClr val="003300"/>
                </a:solidFill>
              </a:rPr>
              <a:t> </a:t>
            </a:r>
            <a:r>
              <a:rPr lang="en-US" sz="1600" b="1" u="sng" dirty="0" err="1" smtClean="0">
                <a:solidFill>
                  <a:srgbClr val="003300"/>
                </a:solidFill>
              </a:rPr>
              <a:t>cs</a:t>
            </a:r>
            <a:endParaRPr lang="en-US" sz="1600" b="1" u="sng" dirty="0" smtClean="0">
              <a:solidFill>
                <a:srgbClr val="003300"/>
              </a:solidFill>
            </a:endParaRPr>
          </a:p>
          <a:p>
            <a:r>
              <a:rPr lang="en-US" sz="1600" dirty="0">
                <a:solidFill>
                  <a:srgbClr val="003300"/>
                </a:solidFill>
              </a:rPr>
              <a:t> </a:t>
            </a:r>
            <a:r>
              <a:rPr lang="en-US" sz="1600" dirty="0" smtClean="0">
                <a:solidFill>
                  <a:srgbClr val="003300"/>
                </a:solidFill>
              </a:rPr>
              <a:t>                 </a:t>
            </a:r>
            <a:r>
              <a:rPr lang="en-US" sz="1600" b="1" dirty="0" smtClean="0">
                <a:solidFill>
                  <a:srgbClr val="003300"/>
                </a:solidFill>
              </a:rPr>
              <a:t> 7.75</a:t>
            </a:r>
            <a:endParaRPr lang="en-US" sz="1600" b="1" dirty="0">
              <a:solidFill>
                <a:srgbClr val="003300"/>
              </a:solidFill>
            </a:endParaRPr>
          </a:p>
        </p:txBody>
      </p:sp>
      <p:sp>
        <p:nvSpPr>
          <p:cNvPr id="9" name="TextBox 8"/>
          <p:cNvSpPr txBox="1"/>
          <p:nvPr/>
        </p:nvSpPr>
        <p:spPr>
          <a:xfrm>
            <a:off x="3934326" y="4107460"/>
            <a:ext cx="1347537" cy="596883"/>
          </a:xfrm>
          <a:prstGeom prst="rect">
            <a:avLst/>
          </a:prstGeom>
          <a:noFill/>
        </p:spPr>
        <p:txBody>
          <a:bodyPr wrap="square" rtlCol="0">
            <a:spAutoFit/>
          </a:bodyPr>
          <a:lstStyle/>
          <a:p>
            <a:r>
              <a:rPr lang="en-US" sz="1600" dirty="0">
                <a:solidFill>
                  <a:srgbClr val="003300"/>
                </a:solidFill>
              </a:rPr>
              <a:t>Delivery</a:t>
            </a:r>
            <a:r>
              <a:rPr lang="en-US" sz="1600" b="1" dirty="0">
                <a:solidFill>
                  <a:srgbClr val="003300"/>
                </a:solidFill>
              </a:rPr>
              <a:t> </a:t>
            </a:r>
            <a:r>
              <a:rPr lang="en-US" sz="1600" b="1" u="sng" dirty="0">
                <a:solidFill>
                  <a:srgbClr val="003300"/>
                </a:solidFill>
              </a:rPr>
              <a:t>6 </a:t>
            </a:r>
            <a:r>
              <a:rPr lang="en-US" sz="1600" b="1" u="sng" dirty="0" err="1" smtClean="0">
                <a:solidFill>
                  <a:srgbClr val="003300"/>
                </a:solidFill>
              </a:rPr>
              <a:t>cs</a:t>
            </a:r>
            <a:endParaRPr lang="en-US" sz="1600" b="1" u="sng" dirty="0" smtClean="0">
              <a:solidFill>
                <a:srgbClr val="003300"/>
              </a:solidFill>
            </a:endParaRPr>
          </a:p>
          <a:p>
            <a:r>
              <a:rPr lang="en-US" sz="1600" b="1" dirty="0">
                <a:solidFill>
                  <a:srgbClr val="003300"/>
                </a:solidFill>
              </a:rPr>
              <a:t> </a:t>
            </a:r>
            <a:r>
              <a:rPr lang="en-US" sz="1600" b="1" dirty="0" smtClean="0">
                <a:solidFill>
                  <a:srgbClr val="003300"/>
                </a:solidFill>
              </a:rPr>
              <a:t>               9 </a:t>
            </a:r>
            <a:r>
              <a:rPr lang="en-US" sz="1600" b="1" dirty="0" err="1" smtClean="0">
                <a:solidFill>
                  <a:srgbClr val="003300"/>
                </a:solidFill>
              </a:rPr>
              <a:t>cs</a:t>
            </a:r>
            <a:endParaRPr lang="en-US" sz="1600" b="1" dirty="0">
              <a:solidFill>
                <a:srgbClr val="003300"/>
              </a:solidFill>
            </a:endParaRPr>
          </a:p>
        </p:txBody>
      </p:sp>
      <p:sp>
        <p:nvSpPr>
          <p:cNvPr id="22" name="TextBox 21"/>
          <p:cNvSpPr txBox="1"/>
          <p:nvPr/>
        </p:nvSpPr>
        <p:spPr>
          <a:xfrm>
            <a:off x="727696" y="4714543"/>
            <a:ext cx="1494131" cy="830997"/>
          </a:xfrm>
          <a:prstGeom prst="rect">
            <a:avLst/>
          </a:prstGeom>
          <a:noFill/>
        </p:spPr>
        <p:txBody>
          <a:bodyPr wrap="square" rtlCol="0">
            <a:spAutoFit/>
          </a:bodyPr>
          <a:lstStyle/>
          <a:p>
            <a:r>
              <a:rPr lang="en-US" sz="1600" b="1" dirty="0" smtClean="0">
                <a:solidFill>
                  <a:schemeClr val="accent1">
                    <a:lumMod val="50000"/>
                  </a:schemeClr>
                </a:solidFill>
              </a:rPr>
              <a:t>                   2.5</a:t>
            </a:r>
          </a:p>
          <a:p>
            <a:r>
              <a:rPr lang="en-US" sz="1600" dirty="0" smtClean="0">
                <a:solidFill>
                  <a:srgbClr val="003300"/>
                </a:solidFill>
              </a:rPr>
              <a:t>Delivery    </a:t>
            </a:r>
            <a:r>
              <a:rPr lang="en-US" sz="1600" b="1" u="sng" dirty="0">
                <a:solidFill>
                  <a:srgbClr val="003300"/>
                </a:solidFill>
              </a:rPr>
              <a:t>5</a:t>
            </a:r>
            <a:r>
              <a:rPr lang="en-US" sz="1600" b="1" u="sng" dirty="0" smtClean="0">
                <a:solidFill>
                  <a:srgbClr val="003300"/>
                </a:solidFill>
              </a:rPr>
              <a:t> </a:t>
            </a:r>
            <a:r>
              <a:rPr lang="en-US" sz="1600" b="1" u="sng" dirty="0" err="1" smtClean="0">
                <a:solidFill>
                  <a:srgbClr val="003300"/>
                </a:solidFill>
              </a:rPr>
              <a:t>cs</a:t>
            </a:r>
            <a:endParaRPr lang="en-US" sz="1600" b="1" u="sng" dirty="0" smtClean="0">
              <a:solidFill>
                <a:srgbClr val="003300"/>
              </a:solidFill>
            </a:endParaRPr>
          </a:p>
          <a:p>
            <a:r>
              <a:rPr lang="en-US" sz="1600" dirty="0">
                <a:solidFill>
                  <a:srgbClr val="003300"/>
                </a:solidFill>
              </a:rPr>
              <a:t> </a:t>
            </a:r>
            <a:r>
              <a:rPr lang="en-US" sz="1600" dirty="0" smtClean="0">
                <a:solidFill>
                  <a:srgbClr val="003300"/>
                </a:solidFill>
              </a:rPr>
              <a:t>                 </a:t>
            </a:r>
            <a:r>
              <a:rPr lang="en-US" sz="1600" b="1" dirty="0" smtClean="0">
                <a:solidFill>
                  <a:srgbClr val="003300"/>
                </a:solidFill>
              </a:rPr>
              <a:t> 7.5</a:t>
            </a:r>
            <a:endParaRPr lang="en-US" sz="1600" b="1" dirty="0">
              <a:solidFill>
                <a:srgbClr val="003300"/>
              </a:solidFill>
            </a:endParaRPr>
          </a:p>
        </p:txBody>
      </p:sp>
      <p:sp>
        <p:nvSpPr>
          <p:cNvPr id="23" name="TextBox 22"/>
          <p:cNvSpPr txBox="1"/>
          <p:nvPr/>
        </p:nvSpPr>
        <p:spPr>
          <a:xfrm>
            <a:off x="3819819" y="4702507"/>
            <a:ext cx="1494131" cy="830997"/>
          </a:xfrm>
          <a:prstGeom prst="rect">
            <a:avLst/>
          </a:prstGeom>
          <a:noFill/>
        </p:spPr>
        <p:txBody>
          <a:bodyPr wrap="square" rtlCol="0">
            <a:spAutoFit/>
          </a:bodyPr>
          <a:lstStyle/>
          <a:p>
            <a:r>
              <a:rPr lang="en-US" sz="1600" dirty="0" smtClean="0">
                <a:solidFill>
                  <a:srgbClr val="003300"/>
                </a:solidFill>
              </a:rPr>
              <a:t>                   </a:t>
            </a:r>
            <a:r>
              <a:rPr lang="en-US" sz="1600" b="1" dirty="0" smtClean="0">
                <a:solidFill>
                  <a:schemeClr val="accent1">
                    <a:lumMod val="50000"/>
                  </a:schemeClr>
                </a:solidFill>
              </a:rPr>
              <a:t>3 </a:t>
            </a:r>
            <a:r>
              <a:rPr lang="en-US" sz="1600" b="1" dirty="0" err="1" smtClean="0">
                <a:solidFill>
                  <a:schemeClr val="accent1">
                    <a:lumMod val="50000"/>
                  </a:schemeClr>
                </a:solidFill>
              </a:rPr>
              <a:t>cs</a:t>
            </a:r>
            <a:endParaRPr lang="en-US" sz="1600" b="1" dirty="0">
              <a:solidFill>
                <a:schemeClr val="accent1">
                  <a:lumMod val="50000"/>
                </a:schemeClr>
              </a:solidFill>
            </a:endParaRPr>
          </a:p>
          <a:p>
            <a:r>
              <a:rPr lang="en-US" sz="1600" dirty="0" smtClean="0">
                <a:solidFill>
                  <a:srgbClr val="003300"/>
                </a:solidFill>
              </a:rPr>
              <a:t>Delivery    </a:t>
            </a:r>
            <a:r>
              <a:rPr lang="en-US" sz="1600" b="1" u="sng" dirty="0">
                <a:solidFill>
                  <a:srgbClr val="003300"/>
                </a:solidFill>
              </a:rPr>
              <a:t>6</a:t>
            </a:r>
            <a:r>
              <a:rPr lang="en-US" sz="1600" b="1" u="sng" dirty="0" smtClean="0">
                <a:solidFill>
                  <a:srgbClr val="003300"/>
                </a:solidFill>
              </a:rPr>
              <a:t> </a:t>
            </a:r>
            <a:r>
              <a:rPr lang="en-US" sz="1600" b="1" u="sng" dirty="0" err="1" smtClean="0">
                <a:solidFill>
                  <a:srgbClr val="003300"/>
                </a:solidFill>
              </a:rPr>
              <a:t>cs</a:t>
            </a:r>
            <a:endParaRPr lang="en-US" sz="1600" b="1" u="sng" dirty="0" smtClean="0">
              <a:solidFill>
                <a:srgbClr val="003300"/>
              </a:solidFill>
            </a:endParaRPr>
          </a:p>
          <a:p>
            <a:r>
              <a:rPr lang="en-US" sz="1600" dirty="0">
                <a:solidFill>
                  <a:srgbClr val="003300"/>
                </a:solidFill>
              </a:rPr>
              <a:t> </a:t>
            </a:r>
            <a:r>
              <a:rPr lang="en-US" sz="1600" dirty="0" smtClean="0">
                <a:solidFill>
                  <a:srgbClr val="003300"/>
                </a:solidFill>
              </a:rPr>
              <a:t>                 </a:t>
            </a:r>
            <a:r>
              <a:rPr lang="en-US" sz="1600" b="1" dirty="0" smtClean="0">
                <a:solidFill>
                  <a:srgbClr val="003300"/>
                </a:solidFill>
              </a:rPr>
              <a:t> 9</a:t>
            </a:r>
            <a:endParaRPr lang="en-US" sz="1600" b="1" dirty="0">
              <a:solidFill>
                <a:srgbClr val="003300"/>
              </a:solidFill>
            </a:endParaRPr>
          </a:p>
        </p:txBody>
      </p:sp>
      <p:sp>
        <p:nvSpPr>
          <p:cNvPr id="24" name="TextBox 23"/>
          <p:cNvSpPr txBox="1"/>
          <p:nvPr/>
        </p:nvSpPr>
        <p:spPr>
          <a:xfrm>
            <a:off x="711992" y="5508622"/>
            <a:ext cx="1477755" cy="830997"/>
          </a:xfrm>
          <a:prstGeom prst="rect">
            <a:avLst/>
          </a:prstGeom>
          <a:noFill/>
        </p:spPr>
        <p:txBody>
          <a:bodyPr wrap="square" rtlCol="0">
            <a:spAutoFit/>
          </a:bodyPr>
          <a:lstStyle/>
          <a:p>
            <a:r>
              <a:rPr lang="en-US" sz="1600" b="1" dirty="0" smtClean="0">
                <a:solidFill>
                  <a:schemeClr val="accent1">
                    <a:lumMod val="50000"/>
                  </a:schemeClr>
                </a:solidFill>
              </a:rPr>
              <a:t>                   2.25 </a:t>
            </a:r>
          </a:p>
          <a:p>
            <a:r>
              <a:rPr lang="en-US" sz="1600" dirty="0" smtClean="0">
                <a:solidFill>
                  <a:srgbClr val="003300"/>
                </a:solidFill>
              </a:rPr>
              <a:t>Delivery    </a:t>
            </a:r>
            <a:r>
              <a:rPr lang="en-US" sz="1600" b="1" u="sng" dirty="0">
                <a:solidFill>
                  <a:srgbClr val="003300"/>
                </a:solidFill>
              </a:rPr>
              <a:t>5</a:t>
            </a:r>
            <a:r>
              <a:rPr lang="en-US" sz="1600" b="1" u="sng" dirty="0" smtClean="0">
                <a:solidFill>
                  <a:srgbClr val="003300"/>
                </a:solidFill>
              </a:rPr>
              <a:t> </a:t>
            </a:r>
            <a:r>
              <a:rPr lang="en-US" sz="1600" b="1" u="sng" dirty="0" err="1" smtClean="0">
                <a:solidFill>
                  <a:srgbClr val="003300"/>
                </a:solidFill>
              </a:rPr>
              <a:t>cs</a:t>
            </a:r>
            <a:endParaRPr lang="en-US" sz="1600" b="1" u="sng" dirty="0" smtClean="0">
              <a:solidFill>
                <a:srgbClr val="003300"/>
              </a:solidFill>
            </a:endParaRPr>
          </a:p>
          <a:p>
            <a:r>
              <a:rPr lang="en-US" sz="1600" dirty="0">
                <a:solidFill>
                  <a:srgbClr val="003300"/>
                </a:solidFill>
              </a:rPr>
              <a:t> </a:t>
            </a:r>
            <a:r>
              <a:rPr lang="en-US" sz="1600" dirty="0" smtClean="0">
                <a:solidFill>
                  <a:srgbClr val="003300"/>
                </a:solidFill>
              </a:rPr>
              <a:t>                 </a:t>
            </a:r>
            <a:r>
              <a:rPr lang="en-US" sz="1600" b="1" dirty="0" smtClean="0">
                <a:solidFill>
                  <a:srgbClr val="003300"/>
                </a:solidFill>
              </a:rPr>
              <a:t> 7.25</a:t>
            </a:r>
            <a:endParaRPr lang="en-US" sz="1600" b="1" dirty="0">
              <a:solidFill>
                <a:srgbClr val="003300"/>
              </a:solidFill>
            </a:endParaRPr>
          </a:p>
        </p:txBody>
      </p:sp>
    </p:spTree>
    <p:extLst>
      <p:ext uri="{BB962C8B-B14F-4D97-AF65-F5344CB8AC3E}">
        <p14:creationId xmlns:p14="http://schemas.microsoft.com/office/powerpoint/2010/main" val="29329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250"/>
                                        <p:tgtEl>
                                          <p:spTgt spid="8"/>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ltLang="en-US" b="1" dirty="0" smtClean="0">
                <a:solidFill>
                  <a:srgbClr val="000000"/>
                </a:solidFill>
              </a:rPr>
              <a:t>Activity #2B: Forecasting 2 Days A Week Delivery (Answer)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0449582"/>
              </p:ext>
            </p:extLst>
          </p:nvPr>
        </p:nvGraphicFramePr>
        <p:xfrm>
          <a:off x="457197" y="1993046"/>
          <a:ext cx="8229600" cy="4287437"/>
        </p:xfrm>
        <a:graphic>
          <a:graphicData uri="http://schemas.openxmlformats.org/drawingml/2006/table">
            <a:tbl>
              <a:tblPr firstRow="1">
                <a:tableStyleId>{616DA210-FB5B-4158-B5E0-FEB733F419BA}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71797">
                <a:tc>
                  <a:txBody>
                    <a:bodyPr/>
                    <a:lstStyle/>
                    <a:p>
                      <a:pPr marL="0" marR="0" algn="ctr">
                        <a:lnSpc>
                          <a:spcPct val="107000"/>
                        </a:lnSpc>
                        <a:spcBef>
                          <a:spcPts val="0"/>
                        </a:spcBef>
                        <a:spcAft>
                          <a:spcPts val="0"/>
                        </a:spcAft>
                      </a:pPr>
                      <a:r>
                        <a:rPr lang="en-US" sz="1600" dirty="0">
                          <a:solidFill>
                            <a:srgbClr val="000000"/>
                          </a:solidFill>
                          <a:effectLst/>
                        </a:rPr>
                        <a:t>Monday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Tuesday</a:t>
                      </a:r>
                    </a:p>
                    <a:p>
                      <a:pPr marL="0" marR="0" algn="ctr">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Wednesday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Thursday</a:t>
                      </a:r>
                    </a:p>
                  </a:txBody>
                  <a:tcPr marL="59433" marR="59433" marT="0" marB="0"/>
                </a:tc>
                <a:tc>
                  <a:txBody>
                    <a:bodyPr/>
                    <a:lstStyle/>
                    <a:p>
                      <a:pPr marL="0" marR="0" algn="ctr">
                        <a:lnSpc>
                          <a:spcPct val="107000"/>
                        </a:lnSpc>
                        <a:spcBef>
                          <a:spcPts val="0"/>
                        </a:spcBef>
                        <a:spcAft>
                          <a:spcPts val="0"/>
                        </a:spcAft>
                      </a:pPr>
                      <a:r>
                        <a:rPr lang="en-US" sz="1600" dirty="0">
                          <a:solidFill>
                            <a:srgbClr val="000000"/>
                          </a:solidFill>
                          <a:effectLst/>
                        </a:rPr>
                        <a:t>Friday</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0"/>
                  </a:ext>
                </a:extLst>
              </a:tr>
              <a:tr h="763128">
                <a:tc>
                  <a:txBody>
                    <a:bodyPr/>
                    <a:lstStyle/>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a:t>
                      </a:r>
                    </a:p>
                    <a:p>
                      <a:pPr marL="0" marR="0">
                        <a:lnSpc>
                          <a:spcPct val="107000"/>
                        </a:lnSpc>
                        <a:spcBef>
                          <a:spcPts val="0"/>
                        </a:spcBef>
                        <a:spcAft>
                          <a:spcPts val="0"/>
                        </a:spcAft>
                      </a:pPr>
                      <a:endParaRPr lang="en-US" sz="1600" dirty="0">
                        <a:solidFill>
                          <a:srgbClr val="000000"/>
                        </a:solidFill>
                        <a:effectLst/>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a:t>
                      </a:r>
                    </a:p>
                    <a:p>
                      <a:pPr marL="0" marR="0">
                        <a:lnSpc>
                          <a:spcPct val="107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2</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3</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1"/>
                  </a:ext>
                </a:extLst>
              </a:tr>
              <a:tr h="763128">
                <a:tc>
                  <a:txBody>
                    <a:bodyPr/>
                    <a:lstStyle/>
                    <a:p>
                      <a:pPr marL="0" marR="0">
                        <a:lnSpc>
                          <a:spcPct val="107000"/>
                        </a:lnSpc>
                        <a:spcBef>
                          <a:spcPts val="0"/>
                        </a:spcBef>
                        <a:spcAft>
                          <a:spcPts val="0"/>
                        </a:spcAft>
                      </a:pPr>
                      <a:r>
                        <a:rPr lang="en-US" sz="1600" dirty="0">
                          <a:solidFill>
                            <a:srgbClr val="000000"/>
                          </a:solidFill>
                          <a:effectLst/>
                        </a:rPr>
                        <a:t> 6</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7</a:t>
                      </a:r>
                    </a:p>
                    <a:p>
                      <a:pPr marL="0" marR="0">
                        <a:lnSpc>
                          <a:spcPct val="100000"/>
                        </a:lnSpc>
                        <a:spcBef>
                          <a:spcPts val="0"/>
                        </a:spcBef>
                        <a:spcAft>
                          <a:spcPts val="0"/>
                        </a:spcAft>
                      </a:pPr>
                      <a:endParaRPr lang="en-US" sz="1400" dirty="0">
                        <a:solidFill>
                          <a:srgbClr val="000000"/>
                        </a:solidFill>
                        <a:effectLst/>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8</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9</a:t>
                      </a:r>
                    </a:p>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10</a:t>
                      </a:r>
                      <a:r>
                        <a:rPr lang="en-US" sz="1600" baseline="0" dirty="0">
                          <a:solidFill>
                            <a:srgbClr val="000000"/>
                          </a:solidFill>
                          <a:effectLst/>
                        </a:rPr>
                        <a:t> </a:t>
                      </a:r>
                    </a:p>
                    <a:p>
                      <a:pPr marL="0" marR="0">
                        <a:lnSpc>
                          <a:spcPct val="107000"/>
                        </a:lnSpc>
                        <a:spcBef>
                          <a:spcPts val="0"/>
                        </a:spcBef>
                        <a:spcAft>
                          <a:spcPts val="0"/>
                        </a:spcAft>
                      </a:pPr>
                      <a:r>
                        <a:rPr lang="en-US" sz="1600" b="1" baseline="0" dirty="0">
                          <a:solidFill>
                            <a:srgbClr val="000000"/>
                          </a:solidFill>
                          <a:effectLst/>
                        </a:rPr>
                        <a:t>Holiday</a:t>
                      </a:r>
                      <a:endParaRPr lang="en-US" sz="1600" b="1" dirty="0">
                        <a:solidFill>
                          <a:srgbClr val="000000"/>
                        </a:solidFill>
                        <a:effectLst/>
                      </a:endParaRPr>
                    </a:p>
                  </a:txBody>
                  <a:tcPr marL="59433" marR="59433" marT="0" marB="0"/>
                </a:tc>
                <a:extLst>
                  <a:ext uri="{0D108BD9-81ED-4DB2-BD59-A6C34878D82A}">
                    <a16:rowId xmlns:a16="http://schemas.microsoft.com/office/drawing/2014/main" val="10002"/>
                  </a:ext>
                </a:extLst>
              </a:tr>
              <a:tr h="763128">
                <a:tc>
                  <a:txBody>
                    <a:bodyPr/>
                    <a:lstStyle/>
                    <a:p>
                      <a:pPr marL="0" marR="0">
                        <a:lnSpc>
                          <a:spcPct val="107000"/>
                        </a:lnSpc>
                        <a:spcBef>
                          <a:spcPts val="0"/>
                        </a:spcBef>
                        <a:spcAft>
                          <a:spcPts val="0"/>
                        </a:spcAft>
                      </a:pPr>
                      <a:r>
                        <a:rPr lang="en-US" sz="1600" dirty="0">
                          <a:solidFill>
                            <a:srgbClr val="000000"/>
                          </a:solidFill>
                          <a:effectLst/>
                        </a:rPr>
                        <a:t> 13</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14</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15</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16</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rPr>
                        <a:t> 17</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3"/>
                  </a:ext>
                </a:extLst>
              </a:tr>
              <a:tr h="763128">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UA</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UA</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UA</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Holiday</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Holiday</a:t>
                      </a:r>
                    </a:p>
                  </a:txBody>
                  <a:tcPr marL="59433" marR="59433" marT="0" marB="0"/>
                </a:tc>
                <a:extLst>
                  <a:ext uri="{0D108BD9-81ED-4DB2-BD59-A6C34878D82A}">
                    <a16:rowId xmlns:a16="http://schemas.microsoft.com/office/drawing/2014/main" val="10004"/>
                  </a:ext>
                </a:extLst>
              </a:tr>
              <a:tr h="763128">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p>
                    <a:p>
                      <a:pPr marL="0" marR="0">
                        <a:lnSpc>
                          <a:spcPct val="107000"/>
                        </a:lnSpc>
                        <a:spcBef>
                          <a:spcPts val="0"/>
                        </a:spcBef>
                        <a:spcAft>
                          <a:spcPts val="0"/>
                        </a:spcAft>
                      </a:pP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p>
                  </a:txBody>
                  <a:tcPr marL="59433" marR="59433" marT="0" marB="0"/>
                </a:tc>
                <a:tc>
                  <a:txBody>
                    <a:bodyPr/>
                    <a:lstStyle/>
                    <a:p>
                      <a:pPr marL="0" marR="0">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59433" marR="59433" marT="0" marB="0"/>
                </a:tc>
                <a:tc>
                  <a:txBody>
                    <a:bodyPr/>
                    <a:lstStyle/>
                    <a:p>
                      <a:pPr marL="0" marR="0">
                        <a:lnSpc>
                          <a:spcPct val="107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3" marR="59433" marT="0" marB="0"/>
                </a:tc>
                <a:extLst>
                  <a:ext uri="{0D108BD9-81ED-4DB2-BD59-A6C34878D82A}">
                    <a16:rowId xmlns:a16="http://schemas.microsoft.com/office/drawing/2014/main" val="10005"/>
                  </a:ext>
                </a:extLst>
              </a:tr>
            </a:tbl>
          </a:graphicData>
        </a:graphic>
      </p:graphicFrame>
      <p:sp>
        <p:nvSpPr>
          <p:cNvPr id="10" name="TextBox 9"/>
          <p:cNvSpPr txBox="1"/>
          <p:nvPr/>
        </p:nvSpPr>
        <p:spPr>
          <a:xfrm>
            <a:off x="1843546" y="1417638"/>
            <a:ext cx="5456903" cy="523220"/>
          </a:xfrm>
          <a:prstGeom prst="rect">
            <a:avLst/>
          </a:prstGeom>
          <a:noFill/>
        </p:spPr>
        <p:txBody>
          <a:bodyPr wrap="square" rtlCol="0">
            <a:spAutoFit/>
          </a:bodyPr>
          <a:lstStyle/>
          <a:p>
            <a:pPr algn="ctr"/>
            <a:r>
              <a:rPr lang="en-US" sz="2800" b="1" dirty="0">
                <a:solidFill>
                  <a:srgbClr val="000000"/>
                </a:solidFill>
              </a:rPr>
              <a:t>November 2017</a:t>
            </a:r>
          </a:p>
        </p:txBody>
      </p:sp>
      <p:sp>
        <p:nvSpPr>
          <p:cNvPr id="12" name="TextBox 11"/>
          <p:cNvSpPr txBox="1"/>
          <p:nvPr/>
        </p:nvSpPr>
        <p:spPr>
          <a:xfrm>
            <a:off x="3919727" y="2437433"/>
            <a:ext cx="1542609" cy="830997"/>
          </a:xfrm>
          <a:prstGeom prst="rect">
            <a:avLst/>
          </a:prstGeom>
          <a:noFill/>
        </p:spPr>
        <p:txBody>
          <a:bodyPr wrap="square" rtlCol="0">
            <a:spAutoFit/>
          </a:bodyPr>
          <a:lstStyle/>
          <a:p>
            <a:r>
              <a:rPr lang="en-US" sz="1600" b="1" dirty="0" smtClean="0">
                <a:solidFill>
                  <a:schemeClr val="accent1">
                    <a:lumMod val="50000"/>
                  </a:schemeClr>
                </a:solidFill>
              </a:rPr>
              <a:t>                     2.75</a:t>
            </a:r>
          </a:p>
          <a:p>
            <a:r>
              <a:rPr lang="en-US" sz="1600" b="1" dirty="0" smtClean="0">
                <a:solidFill>
                  <a:srgbClr val="000000"/>
                </a:solidFill>
              </a:rPr>
              <a:t>Delivery      </a:t>
            </a:r>
            <a:r>
              <a:rPr lang="en-US" sz="1600" b="1" u="sng" dirty="0" smtClean="0">
                <a:solidFill>
                  <a:srgbClr val="000000"/>
                </a:solidFill>
              </a:rPr>
              <a:t>7</a:t>
            </a:r>
            <a:r>
              <a:rPr lang="en-US" sz="1600" dirty="0" smtClean="0">
                <a:solidFill>
                  <a:srgbClr val="000000"/>
                </a:solidFill>
              </a:rPr>
              <a:t>_</a:t>
            </a:r>
          </a:p>
          <a:p>
            <a:r>
              <a:rPr lang="en-US" sz="1600" dirty="0">
                <a:solidFill>
                  <a:srgbClr val="000000"/>
                </a:solidFill>
              </a:rPr>
              <a:t> </a:t>
            </a:r>
            <a:r>
              <a:rPr lang="en-US" sz="1600" dirty="0" smtClean="0">
                <a:solidFill>
                  <a:srgbClr val="000000"/>
                </a:solidFill>
              </a:rPr>
              <a:t>                    </a:t>
            </a:r>
            <a:r>
              <a:rPr lang="en-US" sz="1600" b="1" dirty="0" smtClean="0">
                <a:solidFill>
                  <a:srgbClr val="003300"/>
                </a:solidFill>
              </a:rPr>
              <a:t>9.75 </a:t>
            </a:r>
            <a:endParaRPr lang="en-US" sz="1600" b="1" dirty="0">
              <a:solidFill>
                <a:srgbClr val="003300"/>
              </a:solidFill>
            </a:endParaRPr>
          </a:p>
        </p:txBody>
      </p:sp>
      <p:sp>
        <p:nvSpPr>
          <p:cNvPr id="14" name="TextBox 13"/>
          <p:cNvSpPr txBox="1"/>
          <p:nvPr/>
        </p:nvSpPr>
        <p:spPr>
          <a:xfrm>
            <a:off x="541422" y="3179385"/>
            <a:ext cx="1632280" cy="830997"/>
          </a:xfrm>
          <a:prstGeom prst="rect">
            <a:avLst/>
          </a:prstGeom>
          <a:noFill/>
        </p:spPr>
        <p:txBody>
          <a:bodyPr wrap="square" rtlCol="0">
            <a:spAutoFit/>
          </a:bodyPr>
          <a:lstStyle/>
          <a:p>
            <a:r>
              <a:rPr lang="en-US" sz="1600" b="1" dirty="0" smtClean="0">
                <a:solidFill>
                  <a:schemeClr val="accent1">
                    <a:lumMod val="50000"/>
                  </a:schemeClr>
                </a:solidFill>
              </a:rPr>
              <a:t>                     3</a:t>
            </a:r>
          </a:p>
          <a:p>
            <a:r>
              <a:rPr lang="en-US" sz="1600" b="1" dirty="0" smtClean="0">
                <a:solidFill>
                  <a:srgbClr val="000000"/>
                </a:solidFill>
              </a:rPr>
              <a:t>Delivery      </a:t>
            </a:r>
            <a:r>
              <a:rPr lang="en-US" sz="1600" b="1" u="sng" dirty="0" smtClean="0">
                <a:solidFill>
                  <a:srgbClr val="000000"/>
                </a:solidFill>
              </a:rPr>
              <a:t>4</a:t>
            </a:r>
            <a:r>
              <a:rPr lang="en-US" sz="1600" dirty="0" smtClean="0">
                <a:solidFill>
                  <a:srgbClr val="000000"/>
                </a:solidFill>
              </a:rPr>
              <a:t>_</a:t>
            </a:r>
          </a:p>
          <a:p>
            <a:r>
              <a:rPr lang="en-US" sz="1600" dirty="0">
                <a:solidFill>
                  <a:srgbClr val="000000"/>
                </a:solidFill>
              </a:rPr>
              <a:t> </a:t>
            </a:r>
            <a:r>
              <a:rPr lang="en-US" sz="1600" dirty="0" smtClean="0">
                <a:solidFill>
                  <a:srgbClr val="000000"/>
                </a:solidFill>
              </a:rPr>
              <a:t>                   </a:t>
            </a:r>
            <a:r>
              <a:rPr lang="en-US" sz="1600" b="1" dirty="0" smtClean="0">
                <a:solidFill>
                  <a:srgbClr val="003300"/>
                </a:solidFill>
              </a:rPr>
              <a:t> 7 </a:t>
            </a:r>
            <a:endParaRPr lang="en-US" sz="1600" b="1" dirty="0">
              <a:solidFill>
                <a:srgbClr val="003300"/>
              </a:solidFill>
            </a:endParaRPr>
          </a:p>
        </p:txBody>
      </p:sp>
      <p:sp>
        <p:nvSpPr>
          <p:cNvPr id="18" name="TextBox 17"/>
          <p:cNvSpPr txBox="1"/>
          <p:nvPr/>
        </p:nvSpPr>
        <p:spPr>
          <a:xfrm>
            <a:off x="3918300" y="3187404"/>
            <a:ext cx="1632280" cy="830997"/>
          </a:xfrm>
          <a:prstGeom prst="rect">
            <a:avLst/>
          </a:prstGeom>
          <a:noFill/>
        </p:spPr>
        <p:txBody>
          <a:bodyPr wrap="square" rtlCol="0">
            <a:spAutoFit/>
          </a:bodyPr>
          <a:lstStyle/>
          <a:p>
            <a:r>
              <a:rPr lang="en-US" sz="1600" b="1" dirty="0" smtClean="0">
                <a:solidFill>
                  <a:schemeClr val="accent1">
                    <a:lumMod val="50000"/>
                  </a:schemeClr>
                </a:solidFill>
              </a:rPr>
              <a:t>                     2.5</a:t>
            </a:r>
          </a:p>
          <a:p>
            <a:r>
              <a:rPr lang="en-US" sz="1600" b="1" dirty="0" smtClean="0">
                <a:solidFill>
                  <a:srgbClr val="000000"/>
                </a:solidFill>
              </a:rPr>
              <a:t>Delivery      </a:t>
            </a:r>
            <a:r>
              <a:rPr lang="en-US" sz="1600" b="1" u="sng" dirty="0">
                <a:solidFill>
                  <a:srgbClr val="000000"/>
                </a:solidFill>
              </a:rPr>
              <a:t>7</a:t>
            </a:r>
            <a:r>
              <a:rPr lang="en-US" sz="1600" dirty="0" smtClean="0">
                <a:solidFill>
                  <a:srgbClr val="000000"/>
                </a:solidFill>
              </a:rPr>
              <a:t>_</a:t>
            </a:r>
          </a:p>
          <a:p>
            <a:r>
              <a:rPr lang="en-US" sz="1600" dirty="0">
                <a:solidFill>
                  <a:srgbClr val="000000"/>
                </a:solidFill>
              </a:rPr>
              <a:t> </a:t>
            </a:r>
            <a:r>
              <a:rPr lang="en-US" sz="1600" dirty="0" smtClean="0">
                <a:solidFill>
                  <a:srgbClr val="000000"/>
                </a:solidFill>
              </a:rPr>
              <a:t>                   </a:t>
            </a:r>
            <a:r>
              <a:rPr lang="en-US" sz="1600" b="1" dirty="0" smtClean="0">
                <a:solidFill>
                  <a:srgbClr val="003300"/>
                </a:solidFill>
              </a:rPr>
              <a:t> 9.5 </a:t>
            </a:r>
            <a:endParaRPr lang="en-US" sz="1600" b="1" dirty="0">
              <a:solidFill>
                <a:srgbClr val="003300"/>
              </a:solidFill>
            </a:endParaRPr>
          </a:p>
        </p:txBody>
      </p:sp>
      <p:sp>
        <p:nvSpPr>
          <p:cNvPr id="19" name="TextBox 18"/>
          <p:cNvSpPr txBox="1"/>
          <p:nvPr/>
        </p:nvSpPr>
        <p:spPr>
          <a:xfrm>
            <a:off x="537406" y="3969460"/>
            <a:ext cx="1632280" cy="830997"/>
          </a:xfrm>
          <a:prstGeom prst="rect">
            <a:avLst/>
          </a:prstGeom>
          <a:noFill/>
        </p:spPr>
        <p:txBody>
          <a:bodyPr wrap="square" rtlCol="0">
            <a:spAutoFit/>
          </a:bodyPr>
          <a:lstStyle/>
          <a:p>
            <a:r>
              <a:rPr lang="en-US" sz="1600" b="1" dirty="0" smtClean="0">
                <a:solidFill>
                  <a:schemeClr val="accent1">
                    <a:lumMod val="50000"/>
                  </a:schemeClr>
                </a:solidFill>
              </a:rPr>
              <a:t>                     5</a:t>
            </a:r>
          </a:p>
          <a:p>
            <a:r>
              <a:rPr lang="en-US" sz="1600" b="1" dirty="0" smtClean="0">
                <a:solidFill>
                  <a:srgbClr val="000000"/>
                </a:solidFill>
              </a:rPr>
              <a:t>Delivery      </a:t>
            </a:r>
            <a:r>
              <a:rPr lang="en-US" sz="1600" b="1" u="sng" dirty="0" smtClean="0">
                <a:solidFill>
                  <a:srgbClr val="000000"/>
                </a:solidFill>
              </a:rPr>
              <a:t>2</a:t>
            </a:r>
            <a:r>
              <a:rPr lang="en-US" sz="1600" dirty="0" smtClean="0">
                <a:solidFill>
                  <a:srgbClr val="000000"/>
                </a:solidFill>
              </a:rPr>
              <a:t>_</a:t>
            </a:r>
          </a:p>
          <a:p>
            <a:r>
              <a:rPr lang="en-US" sz="1600" dirty="0">
                <a:solidFill>
                  <a:srgbClr val="000000"/>
                </a:solidFill>
              </a:rPr>
              <a:t> </a:t>
            </a:r>
            <a:r>
              <a:rPr lang="en-US" sz="1600" dirty="0" smtClean="0">
                <a:solidFill>
                  <a:srgbClr val="000000"/>
                </a:solidFill>
              </a:rPr>
              <a:t>                   </a:t>
            </a:r>
            <a:r>
              <a:rPr lang="en-US" sz="1600" b="1" dirty="0" smtClean="0">
                <a:solidFill>
                  <a:srgbClr val="003300"/>
                </a:solidFill>
              </a:rPr>
              <a:t> 7 </a:t>
            </a:r>
            <a:endParaRPr lang="en-US" sz="1600" b="1" dirty="0">
              <a:solidFill>
                <a:srgbClr val="003300"/>
              </a:solidFill>
            </a:endParaRPr>
          </a:p>
        </p:txBody>
      </p:sp>
      <p:sp>
        <p:nvSpPr>
          <p:cNvPr id="20" name="TextBox 19"/>
          <p:cNvSpPr txBox="1"/>
          <p:nvPr/>
        </p:nvSpPr>
        <p:spPr>
          <a:xfrm>
            <a:off x="3914286" y="3989508"/>
            <a:ext cx="1632280" cy="830997"/>
          </a:xfrm>
          <a:prstGeom prst="rect">
            <a:avLst/>
          </a:prstGeom>
          <a:noFill/>
        </p:spPr>
        <p:txBody>
          <a:bodyPr wrap="square" rtlCol="0">
            <a:spAutoFit/>
          </a:bodyPr>
          <a:lstStyle/>
          <a:p>
            <a:r>
              <a:rPr lang="en-US" sz="1600" b="1" dirty="0" smtClean="0">
                <a:solidFill>
                  <a:schemeClr val="accent1">
                    <a:lumMod val="50000"/>
                  </a:schemeClr>
                </a:solidFill>
              </a:rPr>
              <a:t>                     2.5</a:t>
            </a:r>
          </a:p>
          <a:p>
            <a:r>
              <a:rPr lang="en-US" sz="1600" b="1" dirty="0" smtClean="0">
                <a:solidFill>
                  <a:srgbClr val="000000"/>
                </a:solidFill>
              </a:rPr>
              <a:t>Delivery      </a:t>
            </a:r>
            <a:r>
              <a:rPr lang="en-US" sz="1600" b="1" u="sng" dirty="0" smtClean="0">
                <a:solidFill>
                  <a:srgbClr val="000000"/>
                </a:solidFill>
              </a:rPr>
              <a:t>7</a:t>
            </a:r>
            <a:r>
              <a:rPr lang="en-US" sz="1600" dirty="0" smtClean="0">
                <a:solidFill>
                  <a:srgbClr val="000000"/>
                </a:solidFill>
              </a:rPr>
              <a:t>_</a:t>
            </a:r>
          </a:p>
          <a:p>
            <a:r>
              <a:rPr lang="en-US" sz="1600" dirty="0">
                <a:solidFill>
                  <a:srgbClr val="000000"/>
                </a:solidFill>
              </a:rPr>
              <a:t> </a:t>
            </a:r>
            <a:r>
              <a:rPr lang="en-US" sz="1600" dirty="0" smtClean="0">
                <a:solidFill>
                  <a:srgbClr val="000000"/>
                </a:solidFill>
              </a:rPr>
              <a:t>                   </a:t>
            </a:r>
            <a:r>
              <a:rPr lang="en-US" sz="1600" b="1" dirty="0" smtClean="0">
                <a:solidFill>
                  <a:srgbClr val="003300"/>
                </a:solidFill>
              </a:rPr>
              <a:t> 9.5 </a:t>
            </a:r>
            <a:endParaRPr lang="en-US" sz="1600" b="1" dirty="0">
              <a:solidFill>
                <a:srgbClr val="003300"/>
              </a:solidFill>
            </a:endParaRPr>
          </a:p>
        </p:txBody>
      </p:sp>
      <p:sp>
        <p:nvSpPr>
          <p:cNvPr id="21" name="TextBox 20"/>
          <p:cNvSpPr txBox="1"/>
          <p:nvPr/>
        </p:nvSpPr>
        <p:spPr>
          <a:xfrm>
            <a:off x="505336" y="5465384"/>
            <a:ext cx="1632280" cy="830997"/>
          </a:xfrm>
          <a:prstGeom prst="rect">
            <a:avLst/>
          </a:prstGeom>
          <a:noFill/>
        </p:spPr>
        <p:txBody>
          <a:bodyPr wrap="square" rtlCol="0">
            <a:spAutoFit/>
          </a:bodyPr>
          <a:lstStyle/>
          <a:p>
            <a:r>
              <a:rPr lang="en-US" sz="1600" b="1" dirty="0" smtClean="0">
                <a:solidFill>
                  <a:schemeClr val="accent1">
                    <a:lumMod val="50000"/>
                  </a:schemeClr>
                </a:solidFill>
              </a:rPr>
              <a:t>                     5</a:t>
            </a:r>
          </a:p>
          <a:p>
            <a:r>
              <a:rPr lang="en-US" sz="1600" b="1" dirty="0" smtClean="0">
                <a:solidFill>
                  <a:srgbClr val="000000"/>
                </a:solidFill>
              </a:rPr>
              <a:t>Delivery      </a:t>
            </a:r>
            <a:r>
              <a:rPr lang="en-US" sz="1600" b="1" u="sng" dirty="0" smtClean="0">
                <a:solidFill>
                  <a:srgbClr val="000000"/>
                </a:solidFill>
              </a:rPr>
              <a:t>2</a:t>
            </a:r>
            <a:r>
              <a:rPr lang="en-US" sz="1600" dirty="0" smtClean="0">
                <a:solidFill>
                  <a:srgbClr val="000000"/>
                </a:solidFill>
              </a:rPr>
              <a:t>_</a:t>
            </a:r>
          </a:p>
          <a:p>
            <a:r>
              <a:rPr lang="en-US" sz="1600" dirty="0">
                <a:solidFill>
                  <a:srgbClr val="000000"/>
                </a:solidFill>
              </a:rPr>
              <a:t> </a:t>
            </a:r>
            <a:r>
              <a:rPr lang="en-US" sz="1600" dirty="0" smtClean="0">
                <a:solidFill>
                  <a:srgbClr val="000000"/>
                </a:solidFill>
              </a:rPr>
              <a:t>                   </a:t>
            </a:r>
            <a:r>
              <a:rPr lang="en-US" sz="1600" b="1" dirty="0" smtClean="0">
                <a:solidFill>
                  <a:srgbClr val="003300"/>
                </a:solidFill>
              </a:rPr>
              <a:t> 7  </a:t>
            </a:r>
            <a:endParaRPr lang="en-US" sz="1600" b="1" dirty="0">
              <a:solidFill>
                <a:srgbClr val="003300"/>
              </a:solidFill>
            </a:endParaRPr>
          </a:p>
        </p:txBody>
      </p:sp>
      <p:sp>
        <p:nvSpPr>
          <p:cNvPr id="22" name="TextBox 21"/>
          <p:cNvSpPr txBox="1"/>
          <p:nvPr/>
        </p:nvSpPr>
        <p:spPr>
          <a:xfrm>
            <a:off x="3918295" y="5461368"/>
            <a:ext cx="1632280" cy="830997"/>
          </a:xfrm>
          <a:prstGeom prst="rect">
            <a:avLst/>
          </a:prstGeom>
          <a:noFill/>
        </p:spPr>
        <p:txBody>
          <a:bodyPr wrap="square" rtlCol="0">
            <a:spAutoFit/>
          </a:bodyPr>
          <a:lstStyle/>
          <a:p>
            <a:r>
              <a:rPr lang="en-US" sz="1600" b="1" dirty="0" smtClean="0">
                <a:solidFill>
                  <a:schemeClr val="accent1">
                    <a:lumMod val="50000"/>
                  </a:schemeClr>
                </a:solidFill>
              </a:rPr>
              <a:t>                     2.5</a:t>
            </a:r>
          </a:p>
          <a:p>
            <a:r>
              <a:rPr lang="en-US" sz="1600" b="1" dirty="0" smtClean="0">
                <a:solidFill>
                  <a:srgbClr val="000000"/>
                </a:solidFill>
              </a:rPr>
              <a:t>Delivery      </a:t>
            </a:r>
            <a:r>
              <a:rPr lang="en-US" sz="1600" b="1" u="sng" dirty="0">
                <a:solidFill>
                  <a:srgbClr val="000000"/>
                </a:solidFill>
              </a:rPr>
              <a:t>7</a:t>
            </a:r>
            <a:r>
              <a:rPr lang="en-US" sz="1600" dirty="0" smtClean="0">
                <a:solidFill>
                  <a:srgbClr val="000000"/>
                </a:solidFill>
              </a:rPr>
              <a:t>_</a:t>
            </a:r>
          </a:p>
          <a:p>
            <a:r>
              <a:rPr lang="en-US" sz="1600" dirty="0">
                <a:solidFill>
                  <a:srgbClr val="000000"/>
                </a:solidFill>
              </a:rPr>
              <a:t> </a:t>
            </a:r>
            <a:r>
              <a:rPr lang="en-US" sz="1600" dirty="0" smtClean="0">
                <a:solidFill>
                  <a:srgbClr val="000000"/>
                </a:solidFill>
              </a:rPr>
              <a:t>                   </a:t>
            </a:r>
            <a:r>
              <a:rPr lang="en-US" sz="1600" b="1" dirty="0" smtClean="0">
                <a:solidFill>
                  <a:srgbClr val="003300"/>
                </a:solidFill>
              </a:rPr>
              <a:t> 9.5  </a:t>
            </a:r>
            <a:endParaRPr lang="en-US" sz="1600" b="1" dirty="0">
              <a:solidFill>
                <a:srgbClr val="003300"/>
              </a:solidFill>
            </a:endParaRPr>
          </a:p>
        </p:txBody>
      </p:sp>
    </p:spTree>
    <p:extLst>
      <p:ext uri="{BB962C8B-B14F-4D97-AF65-F5344CB8AC3E}">
        <p14:creationId xmlns:p14="http://schemas.microsoft.com/office/powerpoint/2010/main" val="42252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Completing The Shopping List</a:t>
            </a:r>
          </a:p>
        </p:txBody>
      </p:sp>
      <p:sp>
        <p:nvSpPr>
          <p:cNvPr id="14339" name="Rectangle 3"/>
          <p:cNvSpPr>
            <a:spLocks noGrp="1" noChangeArrowheads="1"/>
          </p:cNvSpPr>
          <p:nvPr>
            <p:ph idx="1"/>
          </p:nvPr>
        </p:nvSpPr>
        <p:spPr>
          <a:xfrm>
            <a:off x="533402" y="1427879"/>
            <a:ext cx="8147303" cy="4682264"/>
          </a:xfrm>
        </p:spPr>
        <p:txBody>
          <a:bodyPr>
            <a:normAutofit lnSpcReduction="10000"/>
          </a:bodyPr>
          <a:lstStyle/>
          <a:p>
            <a:pPr marL="0" indent="0">
              <a:lnSpc>
                <a:spcPct val="90000"/>
              </a:lnSpc>
              <a:spcBef>
                <a:spcPts val="0"/>
              </a:spcBef>
              <a:spcAft>
                <a:spcPts val="1800"/>
              </a:spcAft>
              <a:buNone/>
            </a:pPr>
            <a:r>
              <a:rPr lang="en-US" altLang="en-US" sz="2800" dirty="0">
                <a:solidFill>
                  <a:srgbClr val="000000"/>
                </a:solidFill>
              </a:rPr>
              <a:t>Prior to completing shopping list ensure that common, low usage menu items such as spices, beans, tomato paste, and croutons are removed if not needed.</a:t>
            </a:r>
          </a:p>
          <a:p>
            <a:pPr marL="800100" lvl="2" indent="0">
              <a:lnSpc>
                <a:spcPct val="110000"/>
              </a:lnSpc>
              <a:spcBef>
                <a:spcPts val="0"/>
              </a:spcBef>
              <a:spcAft>
                <a:spcPts val="1800"/>
              </a:spcAft>
              <a:buNone/>
            </a:pPr>
            <a:r>
              <a:rPr lang="en-US" altLang="en-US" sz="2800" dirty="0">
                <a:solidFill>
                  <a:srgbClr val="000000"/>
                </a:solidFill>
              </a:rPr>
              <a:t>Review shopping list</a:t>
            </a:r>
          </a:p>
          <a:p>
            <a:pPr marL="800100" lvl="2" indent="0">
              <a:lnSpc>
                <a:spcPct val="110000"/>
              </a:lnSpc>
              <a:spcBef>
                <a:spcPts val="0"/>
              </a:spcBef>
              <a:spcAft>
                <a:spcPts val="1800"/>
              </a:spcAft>
              <a:buNone/>
            </a:pPr>
            <a:r>
              <a:rPr lang="en-US" altLang="en-US" sz="2800" dirty="0">
                <a:solidFill>
                  <a:srgbClr val="000000"/>
                </a:solidFill>
              </a:rPr>
              <a:t>Remove unneeded items</a:t>
            </a:r>
          </a:p>
          <a:p>
            <a:pPr marL="800100" lvl="2" indent="0">
              <a:lnSpc>
                <a:spcPct val="110000"/>
              </a:lnSpc>
              <a:spcBef>
                <a:spcPts val="0"/>
              </a:spcBef>
              <a:spcAft>
                <a:spcPts val="1800"/>
              </a:spcAft>
              <a:buNone/>
            </a:pPr>
            <a:r>
              <a:rPr lang="en-US" altLang="en-US" sz="2800" dirty="0">
                <a:solidFill>
                  <a:srgbClr val="000000"/>
                </a:solidFill>
              </a:rPr>
              <a:t>Add any needed items</a:t>
            </a:r>
          </a:p>
          <a:p>
            <a:pPr marL="800100" lvl="2" indent="0">
              <a:lnSpc>
                <a:spcPct val="110000"/>
              </a:lnSpc>
              <a:spcBef>
                <a:spcPts val="0"/>
              </a:spcBef>
              <a:spcAft>
                <a:spcPts val="1800"/>
              </a:spcAft>
              <a:buNone/>
            </a:pPr>
            <a:r>
              <a:rPr lang="en-US" altLang="en-US" sz="2800" dirty="0">
                <a:solidFill>
                  <a:srgbClr val="000000"/>
                </a:solidFill>
              </a:rPr>
              <a:t>Edit and Save Shopping List</a:t>
            </a:r>
          </a:p>
          <a:p>
            <a:pPr marL="0" indent="0">
              <a:lnSpc>
                <a:spcPct val="90000"/>
              </a:lnSpc>
              <a:spcBef>
                <a:spcPts val="0"/>
              </a:spcBef>
              <a:spcAft>
                <a:spcPts val="1200"/>
              </a:spcAft>
              <a:buNone/>
            </a:pPr>
            <a:r>
              <a:rPr lang="en-US" altLang="en-US" sz="2800" dirty="0">
                <a:solidFill>
                  <a:srgbClr val="000000"/>
                </a:solidFill>
              </a:rPr>
              <a:t>All shopping list should be completed according to the CMS ordering calendar by 3:00 pm.</a:t>
            </a:r>
          </a:p>
        </p:txBody>
      </p:sp>
      <p:pic>
        <p:nvPicPr>
          <p:cNvPr id="1026" name="Picture 2" descr="https://d30y9cdsu7xlg0.cloudfront.net/png/166411-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50" y="2665106"/>
            <a:ext cx="573924" cy="573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https://image.freepik.com/free-icon/minus-symbol-in-a-circle--forbidden-signal_318-9769.jpg"/>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12687" t="12901" r="13525" b="13426"/>
          <a:stretch/>
        </p:blipFill>
        <p:spPr bwMode="auto">
          <a:xfrm>
            <a:off x="691219" y="3269391"/>
            <a:ext cx="707331" cy="706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freepik.com/free-icon/add-button-with-plus-symbol-in-a-black-circle_318-48599.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036" y="4013874"/>
            <a:ext cx="605702" cy="6057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reviews.123rf.com/images/vectorchef/vectorchef1505/vectorchef150501978/39868070-shopping-list-line-icon-Stock-Vector.jpg"/>
          <p:cNvPicPr>
            <a:picLocks noChangeAspect="1" noChangeArrowheads="1"/>
          </p:cNvPicPr>
          <p:nvPr/>
        </p:nvPicPr>
        <p:blipFill rotWithShape="1">
          <a:blip r:embed="rId7">
            <a:extLst>
              <a:ext uri="{28A0092B-C50C-407E-A947-70E740481C1C}">
                <a14:useLocalDpi xmlns:a14="http://schemas.microsoft.com/office/drawing/2010/main" val="0"/>
              </a:ext>
            </a:extLst>
          </a:blip>
          <a:srcRect l="9943" t="9768" r="10780" b="10052"/>
          <a:stretch/>
        </p:blipFill>
        <p:spPr bwMode="auto">
          <a:xfrm>
            <a:off x="745950" y="4657840"/>
            <a:ext cx="605890" cy="588820"/>
          </a:xfrm>
          <a:prstGeom prst="ellipse">
            <a:avLst/>
          </a:prstGeom>
          <a:noFill/>
          <a:ln>
            <a:solidFill>
              <a:srgbClr val="00000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6623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Overview</a:t>
            </a:r>
          </a:p>
        </p:txBody>
      </p:sp>
      <p:sp>
        <p:nvSpPr>
          <p:cNvPr id="14339" name="Rectangle 3"/>
          <p:cNvSpPr>
            <a:spLocks noGrp="1" noChangeArrowheads="1"/>
          </p:cNvSpPr>
          <p:nvPr>
            <p:ph idx="1"/>
          </p:nvPr>
        </p:nvSpPr>
        <p:spPr>
          <a:xfrm>
            <a:off x="533402" y="1362075"/>
            <a:ext cx="8147303" cy="4800600"/>
          </a:xfrm>
        </p:spPr>
        <p:txBody>
          <a:bodyPr/>
          <a:lstStyle/>
          <a:p>
            <a:pPr marL="0" indent="0">
              <a:lnSpc>
                <a:spcPct val="90000"/>
              </a:lnSpc>
              <a:spcBef>
                <a:spcPts val="0"/>
              </a:spcBef>
              <a:spcAft>
                <a:spcPts val="1000"/>
              </a:spcAft>
              <a:buNone/>
            </a:pPr>
            <a:r>
              <a:rPr lang="en-US" altLang="en-US" sz="2800" dirty="0">
                <a:solidFill>
                  <a:srgbClr val="000000"/>
                </a:solidFill>
              </a:rPr>
              <a:t>This training will cover inventory par </a:t>
            </a:r>
            <a:r>
              <a:rPr lang="en-US" altLang="en-US" sz="2800" dirty="0" smtClean="0">
                <a:solidFill>
                  <a:srgbClr val="000000"/>
                </a:solidFill>
              </a:rPr>
              <a:t>levels </a:t>
            </a:r>
            <a:r>
              <a:rPr lang="en-US" altLang="en-US" sz="2800" dirty="0">
                <a:solidFill>
                  <a:srgbClr val="000000"/>
                </a:solidFill>
              </a:rPr>
              <a:t>and the effect it has on a cafeteria operation including:</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Ordering</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Organized receiving habits</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Effective daily forecasting</a:t>
            </a:r>
          </a:p>
        </p:txBody>
      </p:sp>
    </p:spTree>
    <p:custDataLst>
      <p:tags r:id="rId1"/>
    </p:custDataLst>
    <p:extLst>
      <p:ext uri="{BB962C8B-B14F-4D97-AF65-F5344CB8AC3E}">
        <p14:creationId xmlns:p14="http://schemas.microsoft.com/office/powerpoint/2010/main" val="3193458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ChangeAspect="1"/>
          </p:cNvPicPr>
          <p:nvPr/>
        </p:nvPicPr>
        <p:blipFill rotWithShape="1">
          <a:blip r:embed="rId4">
            <a:extLst>
              <a:ext uri="{28A0092B-C50C-407E-A947-70E740481C1C}">
                <a14:useLocalDpi xmlns:a14="http://schemas.microsoft.com/office/drawing/2010/main" val="0"/>
              </a:ext>
            </a:extLst>
          </a:blip>
          <a:srcRect t="608" r="2872" b="1569"/>
          <a:stretch/>
        </p:blipFill>
        <p:spPr>
          <a:xfrm>
            <a:off x="4584193" y="2176462"/>
            <a:ext cx="3922439" cy="3609975"/>
          </a:xfrm>
          <a:prstGeom prst="rect">
            <a:avLst/>
          </a:prstGeom>
          <a:ln>
            <a:solidFill>
              <a:srgbClr val="000000"/>
            </a:solidFill>
          </a:ln>
        </p:spPr>
      </p:pic>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Reviewing Receiving Tickets</a:t>
            </a:r>
          </a:p>
        </p:txBody>
      </p:sp>
      <p:sp>
        <p:nvSpPr>
          <p:cNvPr id="14339" name="Rectangle 3"/>
          <p:cNvSpPr>
            <a:spLocks noGrp="1" noChangeArrowheads="1"/>
          </p:cNvSpPr>
          <p:nvPr>
            <p:ph idx="1"/>
          </p:nvPr>
        </p:nvSpPr>
        <p:spPr>
          <a:xfrm>
            <a:off x="533401" y="1362075"/>
            <a:ext cx="8147304" cy="4682264"/>
          </a:xfrm>
        </p:spPr>
        <p:txBody>
          <a:bodyPr>
            <a:normAutofit/>
          </a:bodyPr>
          <a:lstStyle/>
          <a:p>
            <a:pPr marL="0" indent="0">
              <a:lnSpc>
                <a:spcPct val="90000"/>
              </a:lnSpc>
              <a:spcBef>
                <a:spcPts val="0"/>
              </a:spcBef>
              <a:spcAft>
                <a:spcPts val="1800"/>
              </a:spcAft>
              <a:buNone/>
            </a:pPr>
            <a:r>
              <a:rPr lang="en-US" altLang="en-US" sz="2800" dirty="0">
                <a:solidFill>
                  <a:srgbClr val="000000"/>
                </a:solidFill>
              </a:rPr>
              <a:t>Reviewing receiving tickets allows FSM’s to verify that orders placed on the shopping list were consolidated by CMS.</a:t>
            </a:r>
          </a:p>
        </p:txBody>
      </p:sp>
      <p:sp>
        <p:nvSpPr>
          <p:cNvPr id="2" name="Rectangle 1"/>
          <p:cNvSpPr/>
          <p:nvPr/>
        </p:nvSpPr>
        <p:spPr>
          <a:xfrm>
            <a:off x="533402" y="2757285"/>
            <a:ext cx="4116659" cy="3287054"/>
          </a:xfrm>
          <a:prstGeom prst="rect">
            <a:avLst/>
          </a:prstGeom>
        </p:spPr>
        <p:txBody>
          <a:bodyPr wrap="square">
            <a:spAutoFit/>
          </a:bodyPr>
          <a:lstStyle/>
          <a:p>
            <a:pPr>
              <a:lnSpc>
                <a:spcPct val="90000"/>
              </a:lnSpc>
              <a:spcAft>
                <a:spcPts val="1000"/>
              </a:spcAft>
            </a:pPr>
            <a:r>
              <a:rPr lang="en-US" altLang="en-US" sz="2800" dirty="0">
                <a:solidFill>
                  <a:srgbClr val="000000"/>
                </a:solidFill>
              </a:rPr>
              <a:t>In the event that receiving tickets are missing, the FSM should:</a:t>
            </a:r>
            <a:endParaRPr lang="en-US" altLang="en-US" sz="2600" dirty="0">
              <a:solidFill>
                <a:srgbClr val="000000"/>
              </a:solidFill>
            </a:endParaRPr>
          </a:p>
          <a:p>
            <a:pPr marL="740664" lvl="3" indent="-283464">
              <a:lnSpc>
                <a:spcPct val="90000"/>
              </a:lnSpc>
              <a:spcAft>
                <a:spcPts val="400"/>
              </a:spcAft>
              <a:buFont typeface="Wingdings" panose="05000000000000000000" pitchFamily="2" charset="2"/>
              <a:buChar char="Ø"/>
            </a:pPr>
            <a:r>
              <a:rPr lang="en-US" altLang="en-US" sz="2600" dirty="0">
                <a:solidFill>
                  <a:srgbClr val="000000"/>
                </a:solidFill>
              </a:rPr>
              <a:t>Place a remedy ticket</a:t>
            </a:r>
          </a:p>
          <a:p>
            <a:pPr marL="740664" lvl="3" indent="-283464">
              <a:lnSpc>
                <a:spcPct val="90000"/>
              </a:lnSpc>
              <a:spcAft>
                <a:spcPts val="400"/>
              </a:spcAft>
              <a:buFont typeface="Wingdings" panose="05000000000000000000" pitchFamily="2" charset="2"/>
              <a:buChar char="Ø"/>
            </a:pPr>
            <a:r>
              <a:rPr lang="en-US" altLang="en-US" sz="2600" dirty="0">
                <a:solidFill>
                  <a:srgbClr val="000000"/>
                </a:solidFill>
              </a:rPr>
              <a:t>Contact vendors to verify order</a:t>
            </a:r>
          </a:p>
          <a:p>
            <a:pPr marL="740664" lvl="3" indent="-283464">
              <a:lnSpc>
                <a:spcPct val="90000"/>
              </a:lnSpc>
              <a:spcAft>
                <a:spcPts val="400"/>
              </a:spcAft>
              <a:buFont typeface="Wingdings" panose="05000000000000000000" pitchFamily="2" charset="2"/>
              <a:buChar char="Ø"/>
            </a:pPr>
            <a:r>
              <a:rPr lang="en-US" altLang="en-US" sz="2600" dirty="0">
                <a:solidFill>
                  <a:srgbClr val="000000"/>
                </a:solidFill>
              </a:rPr>
              <a:t>Acquire necessary items</a:t>
            </a:r>
          </a:p>
        </p:txBody>
      </p:sp>
    </p:spTree>
    <p:custDataLst>
      <p:tags r:id="rId1"/>
    </p:custDataLst>
    <p:extLst>
      <p:ext uri="{BB962C8B-B14F-4D97-AF65-F5344CB8AC3E}">
        <p14:creationId xmlns:p14="http://schemas.microsoft.com/office/powerpoint/2010/main" val="3864717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Effect of Receiving on Inventory</a:t>
            </a:r>
          </a:p>
        </p:txBody>
      </p:sp>
      <p:sp>
        <p:nvSpPr>
          <p:cNvPr id="14339" name="Rectangle 3"/>
          <p:cNvSpPr>
            <a:spLocks noGrp="1" noChangeArrowheads="1"/>
          </p:cNvSpPr>
          <p:nvPr>
            <p:ph idx="1"/>
          </p:nvPr>
        </p:nvSpPr>
        <p:spPr>
          <a:xfrm>
            <a:off x="533402" y="1362075"/>
            <a:ext cx="8147303" cy="4682264"/>
          </a:xfrm>
        </p:spPr>
        <p:txBody>
          <a:bodyPr>
            <a:normAutofit/>
          </a:bodyPr>
          <a:lstStyle/>
          <a:p>
            <a:pPr marL="0" indent="0">
              <a:lnSpc>
                <a:spcPct val="90000"/>
              </a:lnSpc>
              <a:spcBef>
                <a:spcPts val="0"/>
              </a:spcBef>
              <a:spcAft>
                <a:spcPts val="1000"/>
              </a:spcAft>
              <a:buNone/>
            </a:pPr>
            <a:r>
              <a:rPr lang="en-US" altLang="en-US" sz="2800" dirty="0">
                <a:solidFill>
                  <a:srgbClr val="000000"/>
                </a:solidFill>
              </a:rPr>
              <a:t>The accurate receipt of goods into CMS ensures that food cost and inventory levels are accurate for future orders. Additionally, proper receipt of food items provides FSM’s with the opportunity to account for any changes made by the vendor and </a:t>
            </a:r>
            <a:r>
              <a:rPr lang="en-US" altLang="en-US" sz="2800" dirty="0" smtClean="0">
                <a:solidFill>
                  <a:srgbClr val="000000"/>
                </a:solidFill>
              </a:rPr>
              <a:t>records </a:t>
            </a:r>
            <a:r>
              <a:rPr lang="en-US" altLang="en-US" sz="2800" dirty="0">
                <a:solidFill>
                  <a:srgbClr val="000000"/>
                </a:solidFill>
              </a:rPr>
              <a:t>the changes.</a:t>
            </a:r>
          </a:p>
          <a:p>
            <a:pPr marL="0" indent="0">
              <a:lnSpc>
                <a:spcPct val="90000"/>
              </a:lnSpc>
              <a:spcBef>
                <a:spcPts val="0"/>
              </a:spcBef>
              <a:spcAft>
                <a:spcPts val="1000"/>
              </a:spcAft>
              <a:buNone/>
            </a:pPr>
            <a:r>
              <a:rPr lang="en-US" altLang="en-US" sz="2800" dirty="0">
                <a:solidFill>
                  <a:srgbClr val="000000"/>
                </a:solidFill>
              </a:rPr>
              <a:t>FSM’s should make changes to the receipt of goods when there are:</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Changes in pack size</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Multiple invoices</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Missing items</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Additional items</a:t>
            </a:r>
          </a:p>
        </p:txBody>
      </p:sp>
    </p:spTree>
    <p:custDataLst>
      <p:tags r:id="rId1"/>
    </p:custDataLst>
    <p:extLst>
      <p:ext uri="{BB962C8B-B14F-4D97-AF65-F5344CB8AC3E}">
        <p14:creationId xmlns:p14="http://schemas.microsoft.com/office/powerpoint/2010/main" val="3860121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Importance of Timely Receiving</a:t>
            </a:r>
          </a:p>
        </p:txBody>
      </p:sp>
      <p:sp>
        <p:nvSpPr>
          <p:cNvPr id="14339" name="Rectangle 3"/>
          <p:cNvSpPr>
            <a:spLocks noGrp="1" noChangeArrowheads="1"/>
          </p:cNvSpPr>
          <p:nvPr>
            <p:ph idx="1"/>
          </p:nvPr>
        </p:nvSpPr>
        <p:spPr>
          <a:xfrm>
            <a:off x="533402" y="1362075"/>
            <a:ext cx="8147303" cy="4682264"/>
          </a:xfrm>
        </p:spPr>
        <p:txBody>
          <a:bodyPr>
            <a:normAutofit/>
          </a:bodyPr>
          <a:lstStyle/>
          <a:p>
            <a:pPr marL="0" indent="0">
              <a:spcBef>
                <a:spcPts val="0"/>
              </a:spcBef>
              <a:spcAft>
                <a:spcPts val="1000"/>
              </a:spcAft>
              <a:buNone/>
            </a:pPr>
            <a:r>
              <a:rPr lang="en-US" altLang="en-US" sz="2800" dirty="0">
                <a:solidFill>
                  <a:srgbClr val="000000"/>
                </a:solidFill>
              </a:rPr>
              <a:t>Vendors cannot be paid until receiving is completed. FSM’s should help facilitate vendor payments by:</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Receiving goods daily</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Inputting the correct invoice date</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Ensuring the delivery date entered matches the delivery date on the invoice </a:t>
            </a:r>
          </a:p>
          <a:p>
            <a:pPr lvl="1">
              <a:lnSpc>
                <a:spcPct val="90000"/>
              </a:lnSpc>
              <a:spcBef>
                <a:spcPts val="0"/>
              </a:spcBef>
              <a:spcAft>
                <a:spcPts val="1000"/>
              </a:spcAft>
              <a:buFont typeface="Wingdings" panose="05000000000000000000" pitchFamily="2" charset="2"/>
              <a:buChar char="Ø"/>
            </a:pPr>
            <a:r>
              <a:rPr lang="en-US" altLang="en-US" sz="2600" dirty="0">
                <a:solidFill>
                  <a:srgbClr val="000000"/>
                </a:solidFill>
              </a:rPr>
              <a:t>Input appropriate invoice number</a:t>
            </a:r>
          </a:p>
          <a:p>
            <a:pPr marL="0" indent="0">
              <a:lnSpc>
                <a:spcPct val="90000"/>
              </a:lnSpc>
              <a:spcBef>
                <a:spcPts val="0"/>
              </a:spcBef>
              <a:spcAft>
                <a:spcPts val="400"/>
              </a:spcAft>
              <a:buNone/>
            </a:pPr>
            <a:r>
              <a:rPr lang="en-US" sz="2800" dirty="0">
                <a:solidFill>
                  <a:srgbClr val="000000"/>
                </a:solidFill>
              </a:rPr>
              <a:t>Any irregularities in deliveries should be annotated in the comments section and reported to the vendor.</a:t>
            </a:r>
          </a:p>
          <a:p>
            <a:pPr marL="457200" lvl="1" indent="0">
              <a:lnSpc>
                <a:spcPct val="90000"/>
              </a:lnSpc>
              <a:spcBef>
                <a:spcPts val="0"/>
              </a:spcBef>
              <a:spcAft>
                <a:spcPts val="400"/>
              </a:spcAft>
              <a:buNone/>
            </a:pPr>
            <a:endParaRPr lang="en-US" altLang="en-US" sz="2600" dirty="0">
              <a:solidFill>
                <a:srgbClr val="000000"/>
              </a:solidFill>
            </a:endParaRPr>
          </a:p>
        </p:txBody>
      </p:sp>
    </p:spTree>
    <p:custDataLst>
      <p:tags r:id="rId1"/>
    </p:custDataLst>
    <p:extLst>
      <p:ext uri="{BB962C8B-B14F-4D97-AF65-F5344CB8AC3E}">
        <p14:creationId xmlns:p14="http://schemas.microsoft.com/office/powerpoint/2010/main" val="1745145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Closing The Cycle</a:t>
            </a:r>
          </a:p>
        </p:txBody>
      </p:sp>
      <p:sp>
        <p:nvSpPr>
          <p:cNvPr id="14339" name="Rectangle 3"/>
          <p:cNvSpPr>
            <a:spLocks noGrp="1" noChangeArrowheads="1"/>
          </p:cNvSpPr>
          <p:nvPr>
            <p:ph idx="1"/>
          </p:nvPr>
        </p:nvSpPr>
        <p:spPr>
          <a:xfrm>
            <a:off x="533402" y="1362075"/>
            <a:ext cx="8147303" cy="4800600"/>
          </a:xfrm>
        </p:spPr>
        <p:txBody>
          <a:bodyPr/>
          <a:lstStyle/>
          <a:p>
            <a:pPr marL="0" indent="0">
              <a:spcBef>
                <a:spcPts val="0"/>
              </a:spcBef>
              <a:spcAft>
                <a:spcPts val="1000"/>
              </a:spcAft>
              <a:buNone/>
            </a:pPr>
            <a:r>
              <a:rPr lang="en-US" altLang="en-US" sz="2800" dirty="0">
                <a:solidFill>
                  <a:srgbClr val="000000"/>
                </a:solidFill>
              </a:rPr>
              <a:t>The inventory cycle requires FSM to constantly make changes to all of the factors that affect inventory. FSM’s should be proactive in:</a:t>
            </a:r>
          </a:p>
          <a:p>
            <a:pPr marL="0" indent="0">
              <a:spcBef>
                <a:spcPts val="0"/>
              </a:spcBef>
              <a:spcAft>
                <a:spcPts val="600"/>
              </a:spcAft>
              <a:buNone/>
            </a:pPr>
            <a:endParaRPr lang="en-US" altLang="en-US" sz="1400" dirty="0">
              <a:solidFill>
                <a:srgbClr val="000000"/>
              </a:solidFill>
            </a:endParaRPr>
          </a:p>
          <a:p>
            <a:pPr lvl="1">
              <a:lnSpc>
                <a:spcPct val="90000"/>
              </a:lnSpc>
              <a:spcBef>
                <a:spcPts val="0"/>
              </a:spcBef>
              <a:spcAft>
                <a:spcPts val="400"/>
              </a:spcAft>
              <a:buFont typeface="Wingdings" panose="05000000000000000000" pitchFamily="2" charset="2"/>
              <a:buChar char="Ø"/>
            </a:pPr>
            <a:r>
              <a:rPr lang="en-US" altLang="en-US" dirty="0">
                <a:solidFill>
                  <a:srgbClr val="000000"/>
                </a:solidFill>
              </a:rPr>
              <a:t>Adjusting the shopping list to get the most accurate orders</a:t>
            </a:r>
          </a:p>
          <a:p>
            <a:pPr lvl="1">
              <a:lnSpc>
                <a:spcPct val="90000"/>
              </a:lnSpc>
              <a:spcBef>
                <a:spcPts val="0"/>
              </a:spcBef>
              <a:spcAft>
                <a:spcPts val="400"/>
              </a:spcAft>
              <a:buFont typeface="Wingdings" panose="05000000000000000000" pitchFamily="2" charset="2"/>
              <a:buChar char="Ø"/>
            </a:pPr>
            <a:r>
              <a:rPr lang="en-US" altLang="en-US" dirty="0">
                <a:solidFill>
                  <a:srgbClr val="000000"/>
                </a:solidFill>
              </a:rPr>
              <a:t>Comparing the invoice with the receiving tickets to ensure accuracy</a:t>
            </a:r>
          </a:p>
        </p:txBody>
      </p:sp>
    </p:spTree>
    <p:custDataLst>
      <p:tags r:id="rId1"/>
    </p:custDataLst>
    <p:extLst>
      <p:ext uri="{BB962C8B-B14F-4D97-AF65-F5344CB8AC3E}">
        <p14:creationId xmlns:p14="http://schemas.microsoft.com/office/powerpoint/2010/main" val="771485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2263506"/>
            <a:ext cx="8193023" cy="885824"/>
          </a:xfrm>
        </p:spPr>
        <p:txBody>
          <a:bodyPr>
            <a:normAutofit/>
          </a:bodyPr>
          <a:lstStyle/>
          <a:p>
            <a:r>
              <a:rPr lang="en-US" altLang="en-US" b="1" dirty="0">
                <a:solidFill>
                  <a:srgbClr val="000000"/>
                </a:solidFill>
              </a:rPr>
              <a:t>Questions?</a:t>
            </a:r>
          </a:p>
        </p:txBody>
      </p:sp>
      <p:sp>
        <p:nvSpPr>
          <p:cNvPr id="14339" name="Rectangle 3"/>
          <p:cNvSpPr>
            <a:spLocks noGrp="1" noChangeArrowheads="1"/>
          </p:cNvSpPr>
          <p:nvPr>
            <p:ph idx="1"/>
          </p:nvPr>
        </p:nvSpPr>
        <p:spPr>
          <a:xfrm>
            <a:off x="309468" y="5299789"/>
            <a:ext cx="8147303" cy="881548"/>
          </a:xfrm>
        </p:spPr>
        <p:txBody>
          <a:bodyPr>
            <a:normAutofit fontScale="77500" lnSpcReduction="20000"/>
          </a:bodyPr>
          <a:lstStyle/>
          <a:p>
            <a:pPr marL="914400" lvl="2" indent="0">
              <a:lnSpc>
                <a:spcPct val="90000"/>
              </a:lnSpc>
              <a:buNone/>
            </a:pPr>
            <a:endParaRPr lang="en-US" altLang="en-US" sz="2900" dirty="0">
              <a:solidFill>
                <a:srgbClr val="000000"/>
              </a:solidFill>
            </a:endParaRPr>
          </a:p>
          <a:p>
            <a:pPr marL="114300" indent="0">
              <a:lnSpc>
                <a:spcPct val="90000"/>
              </a:lnSpc>
              <a:buNone/>
            </a:pPr>
            <a:r>
              <a:rPr lang="en-US" altLang="en-US" sz="2300" dirty="0">
                <a:solidFill>
                  <a:srgbClr val="000000"/>
                </a:solidFill>
              </a:rPr>
              <a:t>LAUSD Food Services Division</a:t>
            </a:r>
          </a:p>
          <a:p>
            <a:pPr marL="114300" indent="0">
              <a:lnSpc>
                <a:spcPct val="90000"/>
              </a:lnSpc>
              <a:buNone/>
            </a:pPr>
            <a:r>
              <a:rPr lang="en-US" altLang="en-US" sz="2300" dirty="0">
                <a:solidFill>
                  <a:srgbClr val="000000"/>
                </a:solidFill>
              </a:rPr>
              <a:t>Nourishing Children to Achieve Excellence</a:t>
            </a:r>
          </a:p>
          <a:p>
            <a:pPr lvl="1">
              <a:lnSpc>
                <a:spcPct val="90000"/>
              </a:lnSpc>
              <a:buFont typeface="Wingdings" panose="05000000000000000000" pitchFamily="2" charset="2"/>
              <a:buChar char="Ø"/>
            </a:pPr>
            <a:endParaRPr lang="en-US" altLang="en-US" sz="200" dirty="0">
              <a:solidFill>
                <a:srgbClr val="000000"/>
              </a:solidFill>
            </a:endParaRPr>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dirty="0"/>
          </a:p>
        </p:txBody>
      </p:sp>
      <p:sp>
        <p:nvSpPr>
          <p:cNvPr id="4" name="Rectangle 2"/>
          <p:cNvSpPr txBox="1">
            <a:spLocks noChangeArrowheads="1"/>
          </p:cNvSpPr>
          <p:nvPr/>
        </p:nvSpPr>
        <p:spPr>
          <a:xfrm>
            <a:off x="487682" y="3149330"/>
            <a:ext cx="8193023" cy="8858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0000"/>
                </a:solidFill>
              </a:rPr>
              <a:t>Thank you!</a:t>
            </a:r>
          </a:p>
        </p:txBody>
      </p:sp>
      <p:sp>
        <p:nvSpPr>
          <p:cNvPr id="2" name="Rounded Rectangle 1">
            <a:hlinkClick r:id="rId4" action="ppaction://hlinksldjump"/>
          </p:cNvPr>
          <p:cNvSpPr/>
          <p:nvPr/>
        </p:nvSpPr>
        <p:spPr>
          <a:xfrm>
            <a:off x="0" y="1"/>
            <a:ext cx="9144000" cy="68580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1173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Purpose and Benefits</a:t>
            </a:r>
          </a:p>
        </p:txBody>
      </p:sp>
      <p:sp>
        <p:nvSpPr>
          <p:cNvPr id="14339" name="Rectangle 3"/>
          <p:cNvSpPr>
            <a:spLocks noGrp="1" noChangeArrowheads="1"/>
          </p:cNvSpPr>
          <p:nvPr>
            <p:ph idx="1"/>
          </p:nvPr>
        </p:nvSpPr>
        <p:spPr>
          <a:xfrm>
            <a:off x="533402" y="1362075"/>
            <a:ext cx="8147303" cy="4800600"/>
          </a:xfrm>
        </p:spPr>
        <p:txBody>
          <a:bodyPr/>
          <a:lstStyle/>
          <a:p>
            <a:pPr marL="0" indent="0">
              <a:lnSpc>
                <a:spcPct val="90000"/>
              </a:lnSpc>
              <a:spcBef>
                <a:spcPts val="0"/>
              </a:spcBef>
              <a:spcAft>
                <a:spcPts val="1000"/>
              </a:spcAft>
              <a:buNone/>
            </a:pPr>
            <a:r>
              <a:rPr lang="en-US" altLang="en-US" sz="2800" dirty="0">
                <a:solidFill>
                  <a:srgbClr val="000000"/>
                </a:solidFill>
              </a:rPr>
              <a:t>By understanding the role of inventory and its sub-components, FSM’s will improve the operational efficiency of their cafeteria. </a:t>
            </a:r>
          </a:p>
          <a:p>
            <a:pPr marL="0" indent="0">
              <a:lnSpc>
                <a:spcPct val="90000"/>
              </a:lnSpc>
              <a:spcBef>
                <a:spcPts val="0"/>
              </a:spcBef>
              <a:spcAft>
                <a:spcPts val="1000"/>
              </a:spcAft>
              <a:buNone/>
            </a:pPr>
            <a:r>
              <a:rPr lang="en-US" altLang="en-US" sz="2800" dirty="0">
                <a:solidFill>
                  <a:srgbClr val="000000"/>
                </a:solidFill>
              </a:rPr>
              <a:t>This will help lower the operating cost of the cafeteria by:</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Increasing inventory turn-over rate</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Reducing on-hand inventory levels</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Reducing theft, waste, and loss of product </a:t>
            </a:r>
          </a:p>
        </p:txBody>
      </p:sp>
    </p:spTree>
    <p:custDataLst>
      <p:tags r:id="rId1"/>
    </p:custDataLst>
    <p:extLst>
      <p:ext uri="{BB962C8B-B14F-4D97-AF65-F5344CB8AC3E}">
        <p14:creationId xmlns:p14="http://schemas.microsoft.com/office/powerpoint/2010/main" val="255396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Objective</a:t>
            </a:r>
          </a:p>
        </p:txBody>
      </p:sp>
      <p:sp>
        <p:nvSpPr>
          <p:cNvPr id="14339" name="Rectangle 3"/>
          <p:cNvSpPr>
            <a:spLocks noGrp="1" noChangeArrowheads="1"/>
          </p:cNvSpPr>
          <p:nvPr>
            <p:ph idx="1"/>
          </p:nvPr>
        </p:nvSpPr>
        <p:spPr>
          <a:xfrm>
            <a:off x="533402" y="1362075"/>
            <a:ext cx="8147303" cy="4800600"/>
          </a:xfrm>
        </p:spPr>
        <p:txBody>
          <a:bodyPr/>
          <a:lstStyle/>
          <a:p>
            <a:pPr marL="0" indent="0">
              <a:lnSpc>
                <a:spcPct val="90000"/>
              </a:lnSpc>
              <a:spcBef>
                <a:spcPts val="0"/>
              </a:spcBef>
              <a:spcAft>
                <a:spcPts val="1000"/>
              </a:spcAft>
              <a:buNone/>
            </a:pPr>
            <a:r>
              <a:rPr lang="en-US" altLang="en-US" sz="2800" dirty="0">
                <a:solidFill>
                  <a:srgbClr val="000000"/>
                </a:solidFill>
              </a:rPr>
              <a:t>Food Service Managers will improve their cafeteria operation by implementing effective inventory management practices that will:</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Improve ordering</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Reduce cost of inventory</a:t>
            </a:r>
          </a:p>
          <a:p>
            <a:pPr lvl="1">
              <a:lnSpc>
                <a:spcPct val="90000"/>
              </a:lnSpc>
              <a:spcBef>
                <a:spcPts val="0"/>
              </a:spcBef>
              <a:spcAft>
                <a:spcPts val="400"/>
              </a:spcAft>
              <a:buFont typeface="Wingdings" panose="05000000000000000000" pitchFamily="2" charset="2"/>
              <a:buChar char="Ø"/>
            </a:pPr>
            <a:r>
              <a:rPr lang="en-US" altLang="en-US" sz="2600" dirty="0">
                <a:solidFill>
                  <a:srgbClr val="000000"/>
                </a:solidFill>
              </a:rPr>
              <a:t>Control inventory levels</a:t>
            </a:r>
          </a:p>
        </p:txBody>
      </p:sp>
    </p:spTree>
    <p:custDataLst>
      <p:tags r:id="rId1"/>
    </p:custDataLst>
    <p:extLst>
      <p:ext uri="{BB962C8B-B14F-4D97-AF65-F5344CB8AC3E}">
        <p14:creationId xmlns:p14="http://schemas.microsoft.com/office/powerpoint/2010/main" val="249665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The Inventory Cycle</a:t>
            </a:r>
          </a:p>
        </p:txBody>
      </p:sp>
      <p:sp>
        <p:nvSpPr>
          <p:cNvPr id="14339" name="Rectangle 3"/>
          <p:cNvSpPr>
            <a:spLocks noGrp="1" noChangeArrowheads="1"/>
          </p:cNvSpPr>
          <p:nvPr>
            <p:ph idx="1"/>
          </p:nvPr>
        </p:nvSpPr>
        <p:spPr>
          <a:xfrm>
            <a:off x="533402" y="1362075"/>
            <a:ext cx="8147303" cy="4800600"/>
          </a:xfrm>
        </p:spPr>
        <p:txBody>
          <a:bodyPr>
            <a:normAutofit/>
          </a:bodyPr>
          <a:lstStyle/>
          <a:p>
            <a:pPr marL="0" indent="0">
              <a:lnSpc>
                <a:spcPct val="90000"/>
              </a:lnSpc>
              <a:spcBef>
                <a:spcPts val="0"/>
              </a:spcBef>
              <a:spcAft>
                <a:spcPts val="1800"/>
              </a:spcAft>
              <a:buNone/>
            </a:pPr>
            <a:r>
              <a:rPr lang="en-US" altLang="en-US" sz="2800" dirty="0">
                <a:solidFill>
                  <a:srgbClr val="000000"/>
                </a:solidFill>
              </a:rPr>
              <a:t>The goal of good inventory management is to limit the inventory tying up operating funds. The best way to ensure proper inventory levels is by constantly </a:t>
            </a:r>
            <a:r>
              <a:rPr lang="en-US" altLang="en-US" sz="2800" dirty="0" smtClean="0">
                <a:solidFill>
                  <a:srgbClr val="000000"/>
                </a:solidFill>
              </a:rPr>
              <a:t>counting </a:t>
            </a:r>
            <a:r>
              <a:rPr lang="en-US" altLang="en-US" sz="2800" dirty="0">
                <a:solidFill>
                  <a:srgbClr val="000000"/>
                </a:solidFill>
              </a:rPr>
              <a:t>the items used, and order </a:t>
            </a:r>
            <a:r>
              <a:rPr lang="en-US" altLang="en-US" sz="2800" dirty="0" smtClean="0">
                <a:solidFill>
                  <a:srgbClr val="000000"/>
                </a:solidFill>
              </a:rPr>
              <a:t>according </a:t>
            </a:r>
            <a:r>
              <a:rPr lang="en-US" altLang="en-US" sz="2800" dirty="0">
                <a:solidFill>
                  <a:srgbClr val="000000"/>
                </a:solidFill>
              </a:rPr>
              <a:t>to the usage per day.</a:t>
            </a:r>
          </a:p>
          <a:p>
            <a:pPr marL="0" indent="0">
              <a:lnSpc>
                <a:spcPct val="90000"/>
              </a:lnSpc>
              <a:spcBef>
                <a:spcPts val="0"/>
              </a:spcBef>
              <a:spcAft>
                <a:spcPts val="1000"/>
              </a:spcAft>
              <a:buNone/>
            </a:pPr>
            <a:r>
              <a:rPr lang="en-US" altLang="en-US" sz="2800" b="1" dirty="0">
                <a:solidFill>
                  <a:srgbClr val="000000"/>
                </a:solidFill>
              </a:rPr>
              <a:t>*Definition of Inventory Cycle: </a:t>
            </a:r>
            <a:r>
              <a:rPr lang="en-US" altLang="en-US" sz="2800" dirty="0">
                <a:solidFill>
                  <a:srgbClr val="000000"/>
                </a:solidFill>
              </a:rPr>
              <a:t>A method of keeping track of inventory by performing inventory counts constantly on a frequent and regular basis. </a:t>
            </a:r>
          </a:p>
          <a:p>
            <a:pPr marL="0" indent="0">
              <a:lnSpc>
                <a:spcPct val="90000"/>
              </a:lnSpc>
              <a:spcBef>
                <a:spcPts val="0"/>
              </a:spcBef>
              <a:spcAft>
                <a:spcPts val="1000"/>
              </a:spcAft>
              <a:buNone/>
            </a:pPr>
            <a:r>
              <a:rPr lang="en-US" altLang="en-US" sz="1800" dirty="0" smtClean="0">
                <a:solidFill>
                  <a:srgbClr val="000000"/>
                </a:solidFill>
              </a:rPr>
              <a:t>* </a:t>
            </a:r>
            <a:r>
              <a:rPr lang="en-US" altLang="en-US" sz="1800" dirty="0">
                <a:solidFill>
                  <a:srgbClr val="000000"/>
                </a:solidFill>
              </a:rPr>
              <a:t>Business Dictionary</a:t>
            </a:r>
          </a:p>
        </p:txBody>
      </p:sp>
    </p:spTree>
    <p:custDataLst>
      <p:tags r:id="rId1"/>
    </p:custDataLst>
    <p:extLst>
      <p:ext uri="{BB962C8B-B14F-4D97-AF65-F5344CB8AC3E}">
        <p14:creationId xmlns:p14="http://schemas.microsoft.com/office/powerpoint/2010/main" val="3296372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a:spLocks noGrp="1" noChangeArrowheads="1"/>
          </p:cNvSpPr>
          <p:nvPr>
            <p:ph type="title"/>
          </p:nvPr>
        </p:nvSpPr>
        <p:spPr>
          <a:xfrm>
            <a:off x="487682" y="121617"/>
            <a:ext cx="8193023" cy="885824"/>
          </a:xfrm>
        </p:spPr>
        <p:txBody>
          <a:bodyPr/>
          <a:lstStyle/>
          <a:p>
            <a:pPr algn="l"/>
            <a:r>
              <a:rPr lang="en-US" altLang="en-US" sz="4000" b="1" dirty="0">
                <a:solidFill>
                  <a:srgbClr val="000000"/>
                </a:solidFill>
              </a:rPr>
              <a:t>Inventory Management Process</a:t>
            </a:r>
          </a:p>
        </p:txBody>
      </p:sp>
      <p:pic>
        <p:nvPicPr>
          <p:cNvPr id="5" name="Picture 4"/>
          <p:cNvPicPr>
            <a:picLocks noChangeAspect="1"/>
          </p:cNvPicPr>
          <p:nvPr/>
        </p:nvPicPr>
        <p:blipFill>
          <a:blip r:embed="rId4"/>
          <a:stretch>
            <a:fillRect/>
          </a:stretch>
        </p:blipFill>
        <p:spPr>
          <a:xfrm>
            <a:off x="2287564" y="1691348"/>
            <a:ext cx="6517223" cy="1304657"/>
          </a:xfrm>
          <a:prstGeom prst="rect">
            <a:avLst/>
          </a:prstGeom>
        </p:spPr>
      </p:pic>
      <p:sp>
        <p:nvSpPr>
          <p:cNvPr id="4" name="Rounded Rectangle 3"/>
          <p:cNvSpPr/>
          <p:nvPr/>
        </p:nvSpPr>
        <p:spPr>
          <a:xfrm>
            <a:off x="487682" y="1765088"/>
            <a:ext cx="1327934" cy="1110845"/>
          </a:xfrm>
          <a:prstGeom prst="roundRect">
            <a:avLst/>
          </a:prstGeom>
          <a:solidFill>
            <a:srgbClr val="9CD224"/>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Start</a:t>
            </a:r>
          </a:p>
        </p:txBody>
      </p:sp>
      <p:cxnSp>
        <p:nvCxnSpPr>
          <p:cNvPr id="7" name="Straight Connector 6"/>
          <p:cNvCxnSpPr/>
          <p:nvPr/>
        </p:nvCxnSpPr>
        <p:spPr>
          <a:xfrm>
            <a:off x="1874608" y="2343677"/>
            <a:ext cx="471948"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5"/>
          <a:stretch>
            <a:fillRect/>
          </a:stretch>
        </p:blipFill>
        <p:spPr>
          <a:xfrm>
            <a:off x="6916990" y="3779543"/>
            <a:ext cx="1597290" cy="1030313"/>
          </a:xfrm>
          <a:prstGeom prst="rect">
            <a:avLst/>
          </a:prstGeom>
        </p:spPr>
      </p:pic>
      <p:pic>
        <p:nvPicPr>
          <p:cNvPr id="13" name="Picture 12"/>
          <p:cNvPicPr>
            <a:picLocks noChangeAspect="1"/>
          </p:cNvPicPr>
          <p:nvPr/>
        </p:nvPicPr>
        <p:blipFill>
          <a:blip r:embed="rId6"/>
          <a:stretch>
            <a:fillRect/>
          </a:stretch>
        </p:blipFill>
        <p:spPr>
          <a:xfrm>
            <a:off x="4467283" y="3556256"/>
            <a:ext cx="1999661" cy="1579001"/>
          </a:xfrm>
          <a:prstGeom prst="rect">
            <a:avLst/>
          </a:prstGeom>
        </p:spPr>
      </p:pic>
      <p:pic>
        <p:nvPicPr>
          <p:cNvPr id="14" name="Picture 13"/>
          <p:cNvPicPr>
            <a:picLocks noChangeAspect="1"/>
          </p:cNvPicPr>
          <p:nvPr/>
        </p:nvPicPr>
        <p:blipFill>
          <a:blip r:embed="rId7"/>
          <a:stretch>
            <a:fillRect/>
          </a:stretch>
        </p:blipFill>
        <p:spPr>
          <a:xfrm>
            <a:off x="2253945" y="3530547"/>
            <a:ext cx="1896020" cy="1603387"/>
          </a:xfrm>
          <a:prstGeom prst="rect">
            <a:avLst/>
          </a:prstGeom>
          <a:noFill/>
        </p:spPr>
      </p:pic>
      <p:cxnSp>
        <p:nvCxnSpPr>
          <p:cNvPr id="15" name="Straight Connector 14"/>
          <p:cNvCxnSpPr/>
          <p:nvPr/>
        </p:nvCxnSpPr>
        <p:spPr>
          <a:xfrm>
            <a:off x="7730383" y="2846437"/>
            <a:ext cx="0" cy="918358"/>
          </a:xfrm>
          <a:prstGeom prst="line">
            <a:avLst/>
          </a:pr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00798" y="4283545"/>
            <a:ext cx="530958" cy="0"/>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032783" y="4280626"/>
            <a:ext cx="471948" cy="0"/>
          </a:xfrm>
          <a:prstGeom prst="line">
            <a:avLst/>
          </a:prstGeom>
          <a:ln>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02833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000000"/>
                </a:solidFill>
              </a:rPr>
              <a:t>Par Level</a:t>
            </a:r>
          </a:p>
        </p:txBody>
      </p:sp>
      <p:sp>
        <p:nvSpPr>
          <p:cNvPr id="3" name="Content Placeholder 2"/>
          <p:cNvSpPr>
            <a:spLocks noGrp="1"/>
          </p:cNvSpPr>
          <p:nvPr>
            <p:ph idx="1"/>
          </p:nvPr>
        </p:nvSpPr>
        <p:spPr>
          <a:xfrm>
            <a:off x="457200" y="1600201"/>
            <a:ext cx="8229600" cy="1708482"/>
          </a:xfrm>
        </p:spPr>
        <p:txBody>
          <a:bodyPr>
            <a:normAutofit/>
          </a:bodyPr>
          <a:lstStyle/>
          <a:p>
            <a:pPr marL="0" indent="0">
              <a:spcBef>
                <a:spcPts val="0"/>
              </a:spcBef>
              <a:spcAft>
                <a:spcPts val="1000"/>
              </a:spcAft>
              <a:buNone/>
            </a:pPr>
            <a:r>
              <a:rPr lang="en-US" sz="2800" dirty="0">
                <a:solidFill>
                  <a:srgbClr val="000000"/>
                </a:solidFill>
              </a:rPr>
              <a:t>Par levels are the normalized usage amount of an item that is generally used. They set a maximum stock level that standardizes the ordering process.</a:t>
            </a:r>
          </a:p>
        </p:txBody>
      </p:sp>
      <p:sp>
        <p:nvSpPr>
          <p:cNvPr id="4" name="Content Placeholder 2"/>
          <p:cNvSpPr txBox="1">
            <a:spLocks/>
          </p:cNvSpPr>
          <p:nvPr/>
        </p:nvSpPr>
        <p:spPr>
          <a:xfrm>
            <a:off x="353090" y="5831130"/>
            <a:ext cx="8229600" cy="6062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ts val="0"/>
              </a:spcBef>
              <a:spcAft>
                <a:spcPts val="600"/>
              </a:spcAft>
              <a:buClrTx/>
              <a:buSzTx/>
              <a:buFont typeface="Arial"/>
              <a:buNone/>
              <a:tabLst/>
              <a:defRPr/>
            </a:pPr>
            <a:r>
              <a:rPr kumimoji="0" lang="en-US" altLang="en-US" sz="2600" b="0" i="0" u="none" strike="noStrike" kern="1200" cap="none" spc="0" normalizeH="0" baseline="0" noProof="0" dirty="0">
                <a:ln>
                  <a:noFill/>
                </a:ln>
                <a:solidFill>
                  <a:srgbClr val="000000"/>
                </a:solidFill>
                <a:effectLst/>
                <a:uLnTx/>
                <a:uFillTx/>
                <a:latin typeface="Calibri"/>
                <a:ea typeface="+mn-ea"/>
                <a:cs typeface="+mn-cs"/>
              </a:rPr>
              <a:t>Order paper and chemicals based </a:t>
            </a:r>
            <a:r>
              <a:rPr kumimoji="0" lang="en-US" altLang="en-US" sz="2600" b="0" i="0" u="none" strike="noStrike" kern="1200" cap="none" spc="0" normalizeH="0" baseline="0" noProof="0" dirty="0" smtClean="0">
                <a:ln>
                  <a:noFill/>
                </a:ln>
                <a:solidFill>
                  <a:srgbClr val="000000"/>
                </a:solidFill>
                <a:effectLst/>
                <a:uLnTx/>
                <a:uFillTx/>
                <a:latin typeface="Calibri"/>
                <a:ea typeface="+mn-ea"/>
                <a:cs typeface="+mn-cs"/>
              </a:rPr>
              <a:t>on a </a:t>
            </a:r>
            <a:r>
              <a:rPr kumimoji="0" lang="en-US" altLang="en-US" sz="2600" b="0" i="0" u="none" strike="noStrike" kern="1200" cap="none" spc="0" normalizeH="0" baseline="0" noProof="0" dirty="0">
                <a:ln>
                  <a:noFill/>
                </a:ln>
                <a:solidFill>
                  <a:srgbClr val="000000"/>
                </a:solidFill>
                <a:effectLst/>
                <a:uLnTx/>
                <a:uFillTx/>
                <a:latin typeface="Calibri"/>
                <a:ea typeface="+mn-ea"/>
                <a:cs typeface="+mn-cs"/>
              </a:rPr>
              <a:t>history of use.</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en-US" sz="2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2"/>
          <p:cNvSpPr txBox="1">
            <a:spLocks/>
          </p:cNvSpPr>
          <p:nvPr/>
        </p:nvSpPr>
        <p:spPr>
          <a:xfrm>
            <a:off x="503401" y="5837130"/>
            <a:ext cx="8264817" cy="8392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1" indent="0" algn="l" defTabSz="457200" rtl="0" eaLnBrk="1" fontAlgn="auto" latinLnBrk="0" hangingPunct="1">
              <a:lnSpc>
                <a:spcPct val="100000"/>
              </a:lnSpc>
              <a:spcBef>
                <a:spcPts val="0"/>
              </a:spcBef>
              <a:spcAft>
                <a:spcPts val="60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Calibri"/>
                <a:ea typeface="+mn-ea"/>
                <a:cs typeface="+mn-cs"/>
              </a:rPr>
              <a:t>Food should not be used as Par stock items.</a:t>
            </a:r>
            <a:endParaRPr kumimoji="0" lang="en-US" sz="2600" b="0" i="0" u="none" strike="noStrike" kern="1200" cap="none" spc="0" normalizeH="0" baseline="0" noProof="0" dirty="0">
              <a:ln>
                <a:noFill/>
              </a:ln>
              <a:solidFill>
                <a:srgbClr val="000000"/>
              </a:solidFill>
              <a:effectLst/>
              <a:uLnTx/>
              <a:uFillTx/>
              <a:latin typeface="Calibri"/>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altLang="en-US" sz="26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1421931" y="3028779"/>
            <a:ext cx="6300137" cy="2883645"/>
          </a:xfrm>
          <a:prstGeom prst="rect">
            <a:avLst/>
          </a:prstGeom>
        </p:spPr>
      </p:pic>
      <p:pic>
        <p:nvPicPr>
          <p:cNvPr id="14" name="Picture 13"/>
          <p:cNvPicPr>
            <a:picLocks noChangeAspect="1"/>
          </p:cNvPicPr>
          <p:nvPr/>
        </p:nvPicPr>
        <p:blipFill rotWithShape="1">
          <a:blip r:embed="rId4"/>
          <a:srcRect b="12862"/>
          <a:stretch/>
        </p:blipFill>
        <p:spPr>
          <a:xfrm>
            <a:off x="224984" y="3308683"/>
            <a:ext cx="9096020" cy="2502140"/>
          </a:xfrm>
          <a:prstGeom prst="rect">
            <a:avLst/>
          </a:prstGeom>
        </p:spPr>
      </p:pic>
    </p:spTree>
    <p:extLst>
      <p:ext uri="{BB962C8B-B14F-4D97-AF65-F5344CB8AC3E}">
        <p14:creationId xmlns:p14="http://schemas.microsoft.com/office/powerpoint/2010/main" val="17442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397384"/>
            <a:ext cx="8193023" cy="885824"/>
          </a:xfrm>
        </p:spPr>
        <p:txBody>
          <a:bodyPr/>
          <a:lstStyle/>
          <a:p>
            <a:pPr algn="l"/>
            <a:r>
              <a:rPr lang="en-US" altLang="en-US" sz="4000" b="1" dirty="0">
                <a:solidFill>
                  <a:srgbClr val="000000"/>
                </a:solidFill>
              </a:rPr>
              <a:t>Par Level Calculation</a:t>
            </a:r>
          </a:p>
        </p:txBody>
      </p:sp>
      <p:sp>
        <p:nvSpPr>
          <p:cNvPr id="14339" name="Rectangle 3"/>
          <p:cNvSpPr>
            <a:spLocks noGrp="1" noChangeArrowheads="1"/>
          </p:cNvSpPr>
          <p:nvPr>
            <p:ph idx="1"/>
          </p:nvPr>
        </p:nvSpPr>
        <p:spPr>
          <a:xfrm>
            <a:off x="533400" y="1362075"/>
            <a:ext cx="8274424" cy="4800600"/>
          </a:xfrm>
        </p:spPr>
        <p:txBody>
          <a:bodyPr>
            <a:normAutofit lnSpcReduction="10000"/>
          </a:bodyPr>
          <a:lstStyle/>
          <a:p>
            <a:pPr marL="0" indent="0">
              <a:lnSpc>
                <a:spcPct val="90000"/>
              </a:lnSpc>
              <a:spcBef>
                <a:spcPts val="0"/>
              </a:spcBef>
              <a:spcAft>
                <a:spcPts val="1000"/>
              </a:spcAft>
              <a:buNone/>
            </a:pPr>
            <a:r>
              <a:rPr lang="en-US" altLang="en-US" sz="2800" dirty="0">
                <a:solidFill>
                  <a:srgbClr val="000000"/>
                </a:solidFill>
              </a:rPr>
              <a:t>Order paper and chemical supplies based on the history of use. Set-up a Par level and order according to these levels.</a:t>
            </a:r>
          </a:p>
          <a:p>
            <a:pPr marL="0" indent="0">
              <a:lnSpc>
                <a:spcPct val="90000"/>
              </a:lnSpc>
              <a:spcBef>
                <a:spcPts val="0"/>
              </a:spcBef>
              <a:spcAft>
                <a:spcPts val="1000"/>
              </a:spcAft>
              <a:buNone/>
            </a:pPr>
            <a:r>
              <a:rPr lang="en-US" altLang="en-US" sz="2800" dirty="0">
                <a:solidFill>
                  <a:srgbClr val="000000"/>
                </a:solidFill>
              </a:rPr>
              <a:t>To calculate Par level:</a:t>
            </a:r>
          </a:p>
          <a:p>
            <a:pPr lvl="1">
              <a:lnSpc>
                <a:spcPct val="90000"/>
              </a:lnSpc>
              <a:spcBef>
                <a:spcPts val="0"/>
              </a:spcBef>
              <a:spcAft>
                <a:spcPts val="2400"/>
              </a:spcAft>
              <a:buFont typeface="Wingdings" panose="05000000000000000000" pitchFamily="2" charset="2"/>
              <a:buChar char="Ø"/>
            </a:pPr>
            <a:r>
              <a:rPr lang="en-US" altLang="en-US" sz="2600" dirty="0">
                <a:solidFill>
                  <a:srgbClr val="000000"/>
                </a:solidFill>
              </a:rPr>
              <a:t>Calculate orders to cover the days between deliveries, plus an additional day of inventory as a safety stock. </a:t>
            </a:r>
          </a:p>
          <a:p>
            <a:pPr>
              <a:lnSpc>
                <a:spcPct val="90000"/>
              </a:lnSpc>
              <a:spcBef>
                <a:spcPts val="0"/>
              </a:spcBef>
              <a:buFont typeface="Arial" panose="020B0604020202020204" pitchFamily="34" charset="0"/>
              <a:buChar char="•"/>
            </a:pPr>
            <a:endParaRPr lang="en-US" altLang="en-US" sz="2400" dirty="0">
              <a:solidFill>
                <a:srgbClr val="000000"/>
              </a:solidFill>
            </a:endParaRPr>
          </a:p>
          <a:p>
            <a:pPr marL="457200" lvl="1" indent="0">
              <a:lnSpc>
                <a:spcPct val="90000"/>
              </a:lnSpc>
              <a:spcBef>
                <a:spcPts val="0"/>
              </a:spcBef>
              <a:spcAft>
                <a:spcPts val="1000"/>
              </a:spcAft>
              <a:buNone/>
            </a:pPr>
            <a:endParaRPr lang="en-US" altLang="en-US" sz="2400" dirty="0">
              <a:solidFill>
                <a:srgbClr val="000000"/>
              </a:solidFill>
            </a:endParaRPr>
          </a:p>
          <a:p>
            <a:pPr marL="457200" lvl="1" indent="0">
              <a:lnSpc>
                <a:spcPct val="90000"/>
              </a:lnSpc>
              <a:spcBef>
                <a:spcPts val="0"/>
              </a:spcBef>
              <a:spcAft>
                <a:spcPts val="1000"/>
              </a:spcAft>
              <a:buNone/>
            </a:pPr>
            <a:endParaRPr lang="en-US" altLang="en-US" sz="2600" dirty="0">
              <a:solidFill>
                <a:srgbClr val="000000"/>
              </a:solidFill>
            </a:endParaRPr>
          </a:p>
          <a:p>
            <a:pPr marL="57150" indent="0">
              <a:lnSpc>
                <a:spcPct val="90000"/>
              </a:lnSpc>
              <a:spcAft>
                <a:spcPts val="600"/>
              </a:spcAft>
              <a:buNone/>
            </a:pPr>
            <a:r>
              <a:rPr lang="en-US" altLang="en-US" sz="2800" dirty="0">
                <a:solidFill>
                  <a:srgbClr val="000000"/>
                </a:solidFill>
              </a:rPr>
              <a:t>Evaluate the par level on a monthly basis to meet the needs of cafeteria.</a:t>
            </a:r>
          </a:p>
        </p:txBody>
      </p:sp>
      <p:graphicFrame>
        <p:nvGraphicFramePr>
          <p:cNvPr id="5" name="Table 4"/>
          <p:cNvGraphicFramePr>
            <a:graphicFrameLocks noGrp="1"/>
          </p:cNvGraphicFramePr>
          <p:nvPr>
            <p:extLst>
              <p:ext uri="{D42A27DB-BD31-4B8C-83A1-F6EECF244321}">
                <p14:modId xmlns:p14="http://schemas.microsoft.com/office/powerpoint/2010/main" val="1084021148"/>
              </p:ext>
            </p:extLst>
          </p:nvPr>
        </p:nvGraphicFramePr>
        <p:xfrm>
          <a:off x="1603376" y="3712330"/>
          <a:ext cx="5937250" cy="926592"/>
        </p:xfrm>
        <a:graphic>
          <a:graphicData uri="http://schemas.openxmlformats.org/drawingml/2006/table">
            <a:tbl>
              <a:tblPr firstRow="1" firstCol="1" bandRow="1"/>
              <a:tblGrid>
                <a:gridCol w="1989216">
                  <a:extLst>
                    <a:ext uri="{9D8B030D-6E8A-4147-A177-3AD203B41FA5}">
                      <a16:colId xmlns:a16="http://schemas.microsoft.com/office/drawing/2014/main" val="20000"/>
                    </a:ext>
                  </a:extLst>
                </a:gridCol>
                <a:gridCol w="1974017">
                  <a:extLst>
                    <a:ext uri="{9D8B030D-6E8A-4147-A177-3AD203B41FA5}">
                      <a16:colId xmlns:a16="http://schemas.microsoft.com/office/drawing/2014/main" val="20001"/>
                    </a:ext>
                  </a:extLst>
                </a:gridCol>
                <a:gridCol w="1974017">
                  <a:extLst>
                    <a:ext uri="{9D8B030D-6E8A-4147-A177-3AD203B41FA5}">
                      <a16:colId xmlns:a16="http://schemas.microsoft.com/office/drawing/2014/main" val="20002"/>
                    </a:ext>
                  </a:extLst>
                </a:gridCol>
              </a:tblGrid>
              <a:tr h="906313">
                <a:tc>
                  <a:txBody>
                    <a:bodyPr/>
                    <a:lstStyle/>
                    <a:p>
                      <a:pPr marL="0" marR="0" algn="ctr">
                        <a:spcBef>
                          <a:spcPts val="0"/>
                        </a:spcBef>
                        <a:spcAft>
                          <a:spcPts val="0"/>
                        </a:spcAft>
                        <a:tabLst>
                          <a:tab pos="1176655" algn="l"/>
                        </a:tabLst>
                      </a:pPr>
                      <a:r>
                        <a:rPr lang="en-US" sz="400" b="1" kern="0" dirty="0">
                          <a:effectLst/>
                          <a:latin typeface="Calibri" panose="020F0502020204030204" pitchFamily="34" charset="0"/>
                        </a:rPr>
                        <a:t> </a:t>
                      </a:r>
                    </a:p>
                    <a:p>
                      <a:pPr marL="0" marR="0" algn="ctr">
                        <a:spcBef>
                          <a:spcPts val="0"/>
                        </a:spcBef>
                        <a:spcAft>
                          <a:spcPts val="0"/>
                        </a:spcAft>
                        <a:tabLst>
                          <a:tab pos="1176655" algn="l"/>
                        </a:tabLst>
                      </a:pPr>
                      <a:r>
                        <a:rPr lang="en-US" sz="1800" b="1" dirty="0">
                          <a:solidFill>
                            <a:srgbClr val="000000"/>
                          </a:solidFill>
                          <a:effectLst/>
                          <a:latin typeface="Calibri" panose="020F0502020204030204" pitchFamily="34" charset="0"/>
                        </a:rPr>
                        <a:t>Average Daily Use</a:t>
                      </a:r>
                    </a:p>
                    <a:p>
                      <a:pPr marL="0" marR="0" algn="ctr">
                        <a:spcBef>
                          <a:spcPts val="0"/>
                        </a:spcBef>
                        <a:spcAft>
                          <a:spcPts val="40"/>
                        </a:spcAft>
                        <a:tabLst>
                          <a:tab pos="1176655" algn="l"/>
                        </a:tabLst>
                      </a:pPr>
                      <a:r>
                        <a:rPr lang="en-US" sz="1600" b="1" dirty="0">
                          <a:solidFill>
                            <a:srgbClr val="000000"/>
                          </a:solidFill>
                          <a:effectLst/>
                          <a:latin typeface="Calibri" panose="020F0502020204030204" pitchFamily="34" charset="0"/>
                        </a:rPr>
                        <a:t>X</a:t>
                      </a:r>
                    </a:p>
                    <a:p>
                      <a:pPr marL="0" marR="0" algn="ctr">
                        <a:lnSpc>
                          <a:spcPct val="107000"/>
                        </a:lnSpc>
                        <a:spcBef>
                          <a:spcPts val="0"/>
                        </a:spcBef>
                        <a:spcAft>
                          <a:spcPts val="0"/>
                        </a:spcAft>
                        <a:tabLst>
                          <a:tab pos="1176655" algn="l"/>
                        </a:tabLs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operating days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897255" algn="l"/>
                          <a:tab pos="916305" algn="ctr"/>
                        </a:tabLst>
                      </a:pPr>
                      <a:r>
                        <a:rPr lang="en-US" sz="1800" b="1" kern="0" dirty="0">
                          <a:solidFill>
                            <a:srgbClr val="000000"/>
                          </a:solidFill>
                          <a:effectLst/>
                          <a:latin typeface="Calibri" panose="020F0502020204030204" pitchFamily="34" charset="0"/>
                        </a:rPr>
                        <a:t>Safety</a:t>
                      </a:r>
                      <a:r>
                        <a:rPr lang="en-US" sz="1800" b="1" kern="0" baseline="0" dirty="0">
                          <a:solidFill>
                            <a:srgbClr val="000000"/>
                          </a:solidFill>
                          <a:effectLst/>
                          <a:latin typeface="Calibri" panose="020F0502020204030204" pitchFamily="34" charset="0"/>
                        </a:rPr>
                        <a:t> Stock</a:t>
                      </a:r>
                      <a:endParaRPr lang="en-US" sz="1100" b="1" kern="0" dirty="0">
                        <a:solidFill>
                          <a:srgbClr val="000000"/>
                        </a:solidFill>
                        <a:effectLst/>
                        <a:latin typeface="Calibri" panose="020F0502020204030204" pitchFamily="34" charset="0"/>
                      </a:endParaRPr>
                    </a:p>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Day Cushion)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457200" algn="l"/>
                        </a:tabLst>
                      </a:pPr>
                      <a:r>
                        <a:rPr lang="en-US" sz="1800" b="1" kern="0" dirty="0">
                          <a:solidFill>
                            <a:srgbClr val="000000"/>
                          </a:solidFill>
                          <a:effectLst/>
                          <a:latin typeface="Calibri" panose="020F0502020204030204" pitchFamily="34" charset="0"/>
                        </a:rPr>
                        <a:t>Par Level</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Plus 5"/>
          <p:cNvSpPr/>
          <p:nvPr/>
        </p:nvSpPr>
        <p:spPr>
          <a:xfrm>
            <a:off x="3387729" y="4016387"/>
            <a:ext cx="390525" cy="3889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Equals 2"/>
          <p:cNvSpPr/>
          <p:nvPr/>
        </p:nvSpPr>
        <p:spPr>
          <a:xfrm>
            <a:off x="5367342" y="4014800"/>
            <a:ext cx="388937" cy="3556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42968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87682" y="412682"/>
            <a:ext cx="8193023" cy="885824"/>
          </a:xfrm>
        </p:spPr>
        <p:txBody>
          <a:bodyPr/>
          <a:lstStyle/>
          <a:p>
            <a:pPr algn="l"/>
            <a:r>
              <a:rPr lang="en-US" altLang="en-US" sz="4000" b="1" dirty="0">
                <a:solidFill>
                  <a:srgbClr val="000000"/>
                </a:solidFill>
              </a:rPr>
              <a:t>Par Level Calculation Example</a:t>
            </a:r>
          </a:p>
        </p:txBody>
      </p:sp>
      <p:sp>
        <p:nvSpPr>
          <p:cNvPr id="2" name="TextBox 1"/>
          <p:cNvSpPr txBox="1"/>
          <p:nvPr/>
        </p:nvSpPr>
        <p:spPr>
          <a:xfrm>
            <a:off x="511924" y="1214846"/>
            <a:ext cx="8136541" cy="1815882"/>
          </a:xfrm>
          <a:prstGeom prst="rect">
            <a:avLst/>
          </a:prstGeom>
          <a:noFill/>
        </p:spPr>
        <p:txBody>
          <a:bodyPr wrap="square" rtlCol="0">
            <a:spAutoFit/>
          </a:bodyPr>
          <a:lstStyle/>
          <a:p>
            <a:r>
              <a:rPr lang="en-US" sz="2800" dirty="0">
                <a:solidFill>
                  <a:srgbClr val="000000"/>
                </a:solidFill>
              </a:rPr>
              <a:t>A cafeteria uses 1.5 cases of Carry-out trays per day. The cafeteria receives its delivery on Tuesday (5 operational days between delivery). We want to have 1.5 case as safety stock. What is the par level?</a:t>
            </a:r>
          </a:p>
        </p:txBody>
      </p:sp>
      <p:sp>
        <p:nvSpPr>
          <p:cNvPr id="27" name="Flowchart: Connector 26"/>
          <p:cNvSpPr/>
          <p:nvPr/>
        </p:nvSpPr>
        <p:spPr>
          <a:xfrm>
            <a:off x="425757" y="3222503"/>
            <a:ext cx="781939" cy="781939"/>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1</a:t>
            </a:r>
          </a:p>
        </p:txBody>
      </p:sp>
      <p:sp>
        <p:nvSpPr>
          <p:cNvPr id="31" name="Flowchart: Connector 30"/>
          <p:cNvSpPr/>
          <p:nvPr/>
        </p:nvSpPr>
        <p:spPr>
          <a:xfrm>
            <a:off x="425757" y="4281758"/>
            <a:ext cx="781939" cy="781939"/>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2</a:t>
            </a:r>
          </a:p>
        </p:txBody>
      </p:sp>
      <p:sp>
        <p:nvSpPr>
          <p:cNvPr id="32" name="Flowchart: Connector 31"/>
          <p:cNvSpPr/>
          <p:nvPr/>
        </p:nvSpPr>
        <p:spPr>
          <a:xfrm>
            <a:off x="425757" y="5343180"/>
            <a:ext cx="781939" cy="781939"/>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3</a:t>
            </a:r>
          </a:p>
        </p:txBody>
      </p:sp>
      <p:graphicFrame>
        <p:nvGraphicFramePr>
          <p:cNvPr id="12" name="Table 11"/>
          <p:cNvGraphicFramePr>
            <a:graphicFrameLocks noGrp="1"/>
          </p:cNvGraphicFramePr>
          <p:nvPr>
            <p:extLst>
              <p:ext uri="{D42A27DB-BD31-4B8C-83A1-F6EECF244321}">
                <p14:modId xmlns:p14="http://schemas.microsoft.com/office/powerpoint/2010/main" val="430868107"/>
              </p:ext>
            </p:extLst>
          </p:nvPr>
        </p:nvGraphicFramePr>
        <p:xfrm>
          <a:off x="1603375" y="4344543"/>
          <a:ext cx="5937250" cy="799465"/>
        </p:xfrm>
        <a:graphic>
          <a:graphicData uri="http://schemas.openxmlformats.org/drawingml/2006/table">
            <a:tbl>
              <a:tblPr firstRow="1" firstCol="1" bandRow="1"/>
              <a:tblGrid>
                <a:gridCol w="1978660">
                  <a:extLst>
                    <a:ext uri="{9D8B030D-6E8A-4147-A177-3AD203B41FA5}">
                      <a16:colId xmlns:a16="http://schemas.microsoft.com/office/drawing/2014/main" val="20000"/>
                    </a:ext>
                  </a:extLst>
                </a:gridCol>
                <a:gridCol w="1979295">
                  <a:extLst>
                    <a:ext uri="{9D8B030D-6E8A-4147-A177-3AD203B41FA5}">
                      <a16:colId xmlns:a16="http://schemas.microsoft.com/office/drawing/2014/main" val="20001"/>
                    </a:ext>
                  </a:extLst>
                </a:gridCol>
                <a:gridCol w="1979295">
                  <a:extLst>
                    <a:ext uri="{9D8B030D-6E8A-4147-A177-3AD203B41FA5}">
                      <a16:colId xmlns:a16="http://schemas.microsoft.com/office/drawing/2014/main" val="20002"/>
                    </a:ext>
                  </a:extLst>
                </a:gridCol>
              </a:tblGrid>
              <a:tr h="799465">
                <a:tc>
                  <a:txBody>
                    <a:bodyPr/>
                    <a:lstStyle/>
                    <a:p>
                      <a:pPr marL="0" marR="0" algn="ctr">
                        <a:spcBef>
                          <a:spcPts val="0"/>
                        </a:spcBef>
                        <a:spcAft>
                          <a:spcPts val="0"/>
                        </a:spcAft>
                        <a:tabLst>
                          <a:tab pos="1176655" algn="l"/>
                        </a:tabLst>
                      </a:pPr>
                      <a:endParaRPr lang="en-US" sz="1100" b="1" kern="0" dirty="0">
                        <a:effectLst/>
                        <a:latin typeface="Calibri" panose="020F0502020204030204" pitchFamily="34" charset="0"/>
                      </a:endParaRPr>
                    </a:p>
                    <a:p>
                      <a:pPr marL="0" marR="0" algn="ctr">
                        <a:lnSpc>
                          <a:spcPct val="107000"/>
                        </a:lnSpc>
                        <a:spcBef>
                          <a:spcPts val="0"/>
                        </a:spcBef>
                        <a:spcAft>
                          <a:spcPts val="0"/>
                        </a:spcAft>
                        <a:tabLst>
                          <a:tab pos="1176655" algn="l"/>
                        </a:tabLst>
                      </a:pPr>
                      <a:r>
                        <a:rPr lang="en-US" sz="2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X 5)</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600" b="1" kern="0" dirty="0">
                          <a:solidFill>
                            <a:srgbClr val="000000"/>
                          </a:solidFill>
                          <a:effectLst/>
                          <a:latin typeface="Calibri" panose="020F0502020204030204" pitchFamily="34" charset="0"/>
                        </a:rPr>
                        <a:t>1.5</a:t>
                      </a:r>
                      <a:endParaRPr lang="en-US" sz="1100" b="1" kern="0" dirty="0">
                        <a:solidFill>
                          <a:srgbClr val="000000"/>
                        </a:solidFill>
                        <a:effectLst/>
                        <a:latin typeface="Calibri" panose="020F050202020403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457200" algn="l"/>
                        </a:tabLst>
                      </a:pPr>
                      <a:r>
                        <a:rPr lang="en-US" sz="2600" b="1" kern="0" dirty="0">
                          <a:solidFill>
                            <a:srgbClr val="000000"/>
                          </a:solidFill>
                          <a:effectLst/>
                          <a:latin typeface="Calibri" panose="020F0502020204030204" pitchFamily="34" charset="0"/>
                        </a:rPr>
                        <a:t>?</a:t>
                      </a:r>
                      <a:endParaRPr lang="en-US" sz="1100" b="1" kern="0" dirty="0">
                        <a:solidFill>
                          <a:srgbClr val="000000"/>
                        </a:solidFill>
                        <a:effectLst/>
                        <a:latin typeface="Calibri" panose="020F0502020204030204" pitchFamily="34"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9" name="Plus 18"/>
          <p:cNvSpPr/>
          <p:nvPr/>
        </p:nvSpPr>
        <p:spPr>
          <a:xfrm>
            <a:off x="3387735" y="4536876"/>
            <a:ext cx="390525" cy="3889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Equals 2"/>
          <p:cNvSpPr/>
          <p:nvPr/>
        </p:nvSpPr>
        <p:spPr>
          <a:xfrm>
            <a:off x="5367348" y="4598328"/>
            <a:ext cx="388937" cy="3556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1940569803"/>
              </p:ext>
            </p:extLst>
          </p:nvPr>
        </p:nvGraphicFramePr>
        <p:xfrm>
          <a:off x="1603375" y="5332689"/>
          <a:ext cx="5962548" cy="799465"/>
        </p:xfrm>
        <a:graphic>
          <a:graphicData uri="http://schemas.openxmlformats.org/drawingml/2006/table">
            <a:tbl>
              <a:tblPr firstRow="1" firstCol="1" bandRow="1"/>
              <a:tblGrid>
                <a:gridCol w="1980483">
                  <a:extLst>
                    <a:ext uri="{9D8B030D-6E8A-4147-A177-3AD203B41FA5}">
                      <a16:colId xmlns:a16="http://schemas.microsoft.com/office/drawing/2014/main" val="20000"/>
                    </a:ext>
                  </a:extLst>
                </a:gridCol>
                <a:gridCol w="1976284">
                  <a:extLst>
                    <a:ext uri="{9D8B030D-6E8A-4147-A177-3AD203B41FA5}">
                      <a16:colId xmlns:a16="http://schemas.microsoft.com/office/drawing/2014/main" val="20001"/>
                    </a:ext>
                  </a:extLst>
                </a:gridCol>
                <a:gridCol w="2005781">
                  <a:extLst>
                    <a:ext uri="{9D8B030D-6E8A-4147-A177-3AD203B41FA5}">
                      <a16:colId xmlns:a16="http://schemas.microsoft.com/office/drawing/2014/main" val="20002"/>
                    </a:ext>
                  </a:extLst>
                </a:gridCol>
              </a:tblGrid>
              <a:tr h="799465">
                <a:tc>
                  <a:txBody>
                    <a:bodyPr/>
                    <a:lstStyle/>
                    <a:p>
                      <a:pPr marL="0" marR="0" algn="ctr">
                        <a:spcBef>
                          <a:spcPts val="0"/>
                        </a:spcBef>
                        <a:spcAft>
                          <a:spcPts val="0"/>
                        </a:spcAft>
                        <a:tabLst>
                          <a:tab pos="1176655" algn="l"/>
                        </a:tabLst>
                      </a:pPr>
                      <a:r>
                        <a:rPr lang="en-US" sz="1100" b="1" kern="0" dirty="0">
                          <a:effectLst/>
                          <a:latin typeface="Calibri" panose="020F0502020204030204" pitchFamily="34" charset="0"/>
                        </a:rPr>
                        <a:t> </a:t>
                      </a:r>
                    </a:p>
                    <a:p>
                      <a:pPr marL="0" marR="0" algn="ctr">
                        <a:lnSpc>
                          <a:spcPct val="107000"/>
                        </a:lnSpc>
                        <a:spcBef>
                          <a:spcPts val="0"/>
                        </a:spcBef>
                        <a:spcAft>
                          <a:spcPts val="0"/>
                        </a:spcAft>
                        <a:tabLst>
                          <a:tab pos="1176655" algn="l"/>
                        </a:tabLst>
                      </a:pPr>
                      <a:r>
                        <a:rPr lang="en-US" sz="2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897255" algn="l"/>
                          <a:tab pos="916305" algn="ctr"/>
                        </a:tabLst>
                      </a:pPr>
                      <a:r>
                        <a:rPr lang="en-US" sz="2600" b="1" kern="0" dirty="0">
                          <a:solidFill>
                            <a:srgbClr val="000000"/>
                          </a:solidFill>
                          <a:effectLst/>
                          <a:latin typeface="Calibri" panose="020F0502020204030204" pitchFamily="34" charset="0"/>
                        </a:rPr>
                        <a:t>1.5</a:t>
                      </a:r>
                      <a:endParaRPr lang="en-US" sz="1100" b="1" kern="0" dirty="0">
                        <a:solidFill>
                          <a:srgbClr val="000000"/>
                        </a:solidFill>
                        <a:effectLst/>
                        <a:latin typeface="Calibri" panose="020F050202020403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457200" algn="l"/>
                        </a:tabLst>
                      </a:pPr>
                      <a:r>
                        <a:rPr lang="en-US" sz="2600" b="1" kern="0" dirty="0">
                          <a:solidFill>
                            <a:srgbClr val="000000"/>
                          </a:solidFill>
                          <a:effectLst/>
                          <a:latin typeface="Calibri" panose="020F0502020204030204" pitchFamily="34" charset="0"/>
                        </a:rPr>
                        <a:t>9</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5" name="Plus 24"/>
          <p:cNvSpPr/>
          <p:nvPr/>
        </p:nvSpPr>
        <p:spPr>
          <a:xfrm>
            <a:off x="3387727" y="5539759"/>
            <a:ext cx="390525" cy="3889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Equals 2"/>
          <p:cNvSpPr/>
          <p:nvPr/>
        </p:nvSpPr>
        <p:spPr>
          <a:xfrm>
            <a:off x="5367340" y="5615959"/>
            <a:ext cx="388937" cy="3556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656141636"/>
              </p:ext>
            </p:extLst>
          </p:nvPr>
        </p:nvGraphicFramePr>
        <p:xfrm>
          <a:off x="1603376" y="3240388"/>
          <a:ext cx="5937250" cy="906313"/>
        </p:xfrm>
        <a:graphic>
          <a:graphicData uri="http://schemas.openxmlformats.org/drawingml/2006/table">
            <a:tbl>
              <a:tblPr firstRow="1" firstCol="1" bandRow="1"/>
              <a:tblGrid>
                <a:gridCol w="1989216">
                  <a:extLst>
                    <a:ext uri="{9D8B030D-6E8A-4147-A177-3AD203B41FA5}">
                      <a16:colId xmlns:a16="http://schemas.microsoft.com/office/drawing/2014/main" val="20000"/>
                    </a:ext>
                  </a:extLst>
                </a:gridCol>
                <a:gridCol w="1974017">
                  <a:extLst>
                    <a:ext uri="{9D8B030D-6E8A-4147-A177-3AD203B41FA5}">
                      <a16:colId xmlns:a16="http://schemas.microsoft.com/office/drawing/2014/main" val="20001"/>
                    </a:ext>
                  </a:extLst>
                </a:gridCol>
                <a:gridCol w="1974017">
                  <a:extLst>
                    <a:ext uri="{9D8B030D-6E8A-4147-A177-3AD203B41FA5}">
                      <a16:colId xmlns:a16="http://schemas.microsoft.com/office/drawing/2014/main" val="20002"/>
                    </a:ext>
                  </a:extLst>
                </a:gridCol>
              </a:tblGrid>
              <a:tr h="906313">
                <a:tc>
                  <a:txBody>
                    <a:bodyPr/>
                    <a:lstStyle/>
                    <a:p>
                      <a:pPr marL="0" marR="0" algn="ctr">
                        <a:spcBef>
                          <a:spcPts val="0"/>
                        </a:spcBef>
                        <a:spcAft>
                          <a:spcPts val="0"/>
                        </a:spcAft>
                        <a:tabLst>
                          <a:tab pos="1176655" algn="l"/>
                        </a:tabLst>
                      </a:pPr>
                      <a:r>
                        <a:rPr lang="en-US" sz="400" b="1" kern="0" dirty="0">
                          <a:effectLst/>
                          <a:latin typeface="Calibri" panose="020F0502020204030204" pitchFamily="34" charset="0"/>
                        </a:rPr>
                        <a:t> </a:t>
                      </a:r>
                    </a:p>
                    <a:p>
                      <a:pPr marL="0" marR="0" algn="ctr">
                        <a:spcBef>
                          <a:spcPts val="0"/>
                        </a:spcBef>
                        <a:spcAft>
                          <a:spcPts val="0"/>
                        </a:spcAft>
                        <a:tabLst>
                          <a:tab pos="1176655" algn="l"/>
                        </a:tabLst>
                      </a:pPr>
                      <a:r>
                        <a:rPr lang="en-US" sz="1800" b="1" dirty="0">
                          <a:solidFill>
                            <a:srgbClr val="000000"/>
                          </a:solidFill>
                          <a:effectLst/>
                          <a:latin typeface="Calibri" panose="020F0502020204030204" pitchFamily="34" charset="0"/>
                        </a:rPr>
                        <a:t>Average Daily Use</a:t>
                      </a:r>
                    </a:p>
                    <a:p>
                      <a:pPr marL="0" marR="0" algn="ctr">
                        <a:spcBef>
                          <a:spcPts val="0"/>
                        </a:spcBef>
                        <a:spcAft>
                          <a:spcPts val="40"/>
                        </a:spcAft>
                        <a:tabLst>
                          <a:tab pos="1176655" algn="l"/>
                        </a:tabLst>
                      </a:pPr>
                      <a:r>
                        <a:rPr lang="en-US" sz="1600" b="1" dirty="0">
                          <a:solidFill>
                            <a:srgbClr val="000000"/>
                          </a:solidFill>
                          <a:effectLst/>
                          <a:latin typeface="Calibri" panose="020F0502020204030204" pitchFamily="34" charset="0"/>
                        </a:rPr>
                        <a:t>X</a:t>
                      </a:r>
                    </a:p>
                    <a:p>
                      <a:pPr marL="0" marR="0" algn="ctr">
                        <a:lnSpc>
                          <a:spcPct val="107000"/>
                        </a:lnSpc>
                        <a:spcBef>
                          <a:spcPts val="0"/>
                        </a:spcBef>
                        <a:spcAft>
                          <a:spcPts val="0"/>
                        </a:spcAft>
                        <a:tabLst>
                          <a:tab pos="1176655" algn="l"/>
                        </a:tabLs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operating days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endParaRPr lang="en-US" sz="1100" b="1" kern="0" dirty="0">
                        <a:solidFill>
                          <a:srgbClr val="000000"/>
                        </a:solidFill>
                        <a:effectLst/>
                        <a:latin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kern="0" dirty="0">
                          <a:solidFill>
                            <a:srgbClr val="000000"/>
                          </a:solidFill>
                          <a:effectLst/>
                          <a:latin typeface="Calibri" panose="020F0502020204030204" pitchFamily="34" charset="0"/>
                        </a:rPr>
                        <a:t>1 day Usage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tabLst>
                          <a:tab pos="1176655" algn="l"/>
                          <a:tab pos="457200" algn="l"/>
                        </a:tabLst>
                      </a:pPr>
                      <a:r>
                        <a:rPr lang="en-US" sz="1800" b="1" kern="0" dirty="0">
                          <a:solidFill>
                            <a:srgbClr val="000000"/>
                          </a:solidFill>
                          <a:effectLst/>
                          <a:latin typeface="Calibri" panose="020F0502020204030204" pitchFamily="34" charset="0"/>
                        </a:rPr>
                        <a:t>Par Level</a:t>
                      </a:r>
                    </a:p>
                  </a:txBody>
                  <a:tcPr marL="68580" marR="68580" marT="0" marB="0">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8" name="Plus 27"/>
          <p:cNvSpPr/>
          <p:nvPr/>
        </p:nvSpPr>
        <p:spPr>
          <a:xfrm>
            <a:off x="3387729" y="3559193"/>
            <a:ext cx="390525" cy="388938"/>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Equals 2"/>
          <p:cNvSpPr/>
          <p:nvPr/>
        </p:nvSpPr>
        <p:spPr>
          <a:xfrm>
            <a:off x="5367342" y="3557606"/>
            <a:ext cx="388937" cy="355600"/>
          </a:xfrm>
          <a:prstGeom prst="mathEqua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279589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IMING" val="|12.515|6.678|5.469999|9.862001|6.883999|6|6.463001|6.484997|4.175999|6.985001|13.054|11.444"/>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fe LA design1">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flevy.com</Template>
  <TotalTime>18719</TotalTime>
  <Words>3349</Words>
  <Application>Microsoft Office PowerPoint</Application>
  <PresentationFormat>On-screen Show (4:3)</PresentationFormat>
  <Paragraphs>481</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Comic Sans MS</vt:lpstr>
      <vt:lpstr>Times New Roman</vt:lpstr>
      <vt:lpstr>Wingdings</vt:lpstr>
      <vt:lpstr>Wingdings 2</vt:lpstr>
      <vt:lpstr>2014 Cafe LA Presentation template</vt:lpstr>
      <vt:lpstr>Cafe LA design1</vt:lpstr>
      <vt:lpstr>PowerPoint Presentation</vt:lpstr>
      <vt:lpstr>Overview</vt:lpstr>
      <vt:lpstr>Purpose and Benefits</vt:lpstr>
      <vt:lpstr>Objective</vt:lpstr>
      <vt:lpstr>The Inventory Cycle</vt:lpstr>
      <vt:lpstr>Inventory Management Process</vt:lpstr>
      <vt:lpstr>Par Level</vt:lpstr>
      <vt:lpstr>Par Level Calculation</vt:lpstr>
      <vt:lpstr>Par Level Calculation Example</vt:lpstr>
      <vt:lpstr>Test Your Knowledge: Par Level</vt:lpstr>
      <vt:lpstr>Ordering Using Par Level</vt:lpstr>
      <vt:lpstr>Forecasting For Holidays and UA Days</vt:lpstr>
      <vt:lpstr>Activity #1: Forecasting 1 Day A Week Delivery</vt:lpstr>
      <vt:lpstr>Activity #1A: Forecasting 1-Day Delivery </vt:lpstr>
      <vt:lpstr>Activity #1B: Forecasting 1-Day Delivery (Answer 2)</vt:lpstr>
      <vt:lpstr>Activity #2: Forecasting 2 Days A Week Delivery</vt:lpstr>
      <vt:lpstr>Activity #2A: Forecasting 2 Days A Week Delivery (Answer)</vt:lpstr>
      <vt:lpstr>Activity #2B: Forecasting 2 Days A Week Delivery (Answer)</vt:lpstr>
      <vt:lpstr>Completing The Shopping List</vt:lpstr>
      <vt:lpstr>Reviewing Receiving Tickets</vt:lpstr>
      <vt:lpstr>Effect of Receiving on Inventory</vt:lpstr>
      <vt:lpstr>Importance of Timely Receiving</vt:lpstr>
      <vt:lpstr>Closing The Cycle</vt:lpstr>
      <vt:lpstr>Questions?</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 castillo, Saul</dc:creator>
  <cp:lastModifiedBy>Jilek, Pat</cp:lastModifiedBy>
  <cp:revision>845</cp:revision>
  <cp:lastPrinted>2017-05-05T19:26:17Z</cp:lastPrinted>
  <dcterms:created xsi:type="dcterms:W3CDTF">2014-05-05T14:23:24Z</dcterms:created>
  <dcterms:modified xsi:type="dcterms:W3CDTF">2017-07-19T14:29:58Z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866F28C9-DA61-410C-97C5-25C98806BCD6</vt:lpwstr>
  </property>
  <property fmtid="{D5CDD505-2E9C-101B-9397-08002B2CF9AE}" pid="3" name="ArticulatePath">
    <vt:lpwstr>https://lausd-my.sharepoint.com/personal/saul_delcastillo_lausd_net/Documents/Templates/Power%20Point%20Template%20Blank%2011.10.2015</vt:lpwstr>
  </property>
</Properties>
</file>